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E094538-B804-435B-A644-9DC7D0453A94}">
          <p14:sldIdLst>
            <p14:sldId id="256"/>
          </p14:sldIdLst>
        </p14:section>
        <p14:section name="Sezione senza titolo" id="{7B6E1311-6C43-4E8E-818A-AA114DF623AC}">
          <p14:sldIdLst>
            <p14:sldId id="257"/>
            <p14:sldId id="258"/>
            <p14:sldId id="259"/>
            <p14:sldId id="260"/>
            <p14:sldId id="261"/>
            <p14:sldId id="262"/>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1"/>
            <p14:sldId id="282"/>
            <p14:sldId id="283"/>
            <p14:sldId id="284"/>
            <p14:sldId id="285"/>
            <p14:sldId id="286"/>
            <p14:sldId id="287"/>
            <p14:sldId id="288"/>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102"/>
      </p:cViewPr>
      <p:guideLst>
        <p:guide orient="horz" pos="2160"/>
        <p:guide pos="2880"/>
      </p:guideLst>
    </p:cSldViewPr>
  </p:slideViewPr>
  <p:notesTextViewPr>
    <p:cViewPr>
      <p:scale>
        <a:sx n="1" d="1"/>
        <a:sy n="1" d="1"/>
      </p:scale>
      <p:origin x="0" y="0"/>
    </p:cViewPr>
  </p:notesTextViewPr>
  <p:notesViewPr>
    <p:cSldViewPr>
      <p:cViewPr varScale="1">
        <p:scale>
          <a:sx n="58" d="100"/>
          <a:sy n="58" d="100"/>
        </p:scale>
        <p:origin x="-301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A1A51-E942-42DC-A14B-77F6C4569AD5}" type="datetimeFigureOut">
              <a:rPr lang="it-IT" smtClean="0"/>
              <a:t>08/04/2015</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909206-341C-4C32-9BCA-4C9C2EE1802B}" type="slidenum">
              <a:rPr lang="it-IT" smtClean="0"/>
              <a:t>‹N›</a:t>
            </a:fld>
            <a:endParaRPr lang="it-IT"/>
          </a:p>
        </p:txBody>
      </p:sp>
    </p:spTree>
    <p:extLst>
      <p:ext uri="{BB962C8B-B14F-4D97-AF65-F5344CB8AC3E}">
        <p14:creationId xmlns:p14="http://schemas.microsoft.com/office/powerpoint/2010/main" val="418508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E909206-341C-4C32-9BCA-4C9C2EE1802B}" type="slidenum">
              <a:rPr lang="it-IT" smtClean="0"/>
              <a:t>46</a:t>
            </a:fld>
            <a:endParaRPr lang="it-IT"/>
          </a:p>
        </p:txBody>
      </p:sp>
    </p:spTree>
    <p:extLst>
      <p:ext uri="{BB962C8B-B14F-4D97-AF65-F5344CB8AC3E}">
        <p14:creationId xmlns:p14="http://schemas.microsoft.com/office/powerpoint/2010/main" val="131540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6975AE1-EF32-404C-8B04-734B8354FC99}" type="datetimeFigureOut">
              <a:rPr lang="it-IT" smtClean="0"/>
              <a:t>08/04/2015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3495446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975AE1-EF32-404C-8B04-734B8354FC99}" type="datetimeFigureOut">
              <a:rPr lang="it-IT" smtClean="0"/>
              <a:t>08/04/2015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2513155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975AE1-EF32-404C-8B04-734B8354FC99}" type="datetimeFigureOut">
              <a:rPr lang="it-IT" smtClean="0"/>
              <a:t>08/04/2015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1377784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6975AE1-EF32-404C-8B04-734B8354FC99}" type="datetimeFigureOut">
              <a:rPr lang="it-IT" smtClean="0"/>
              <a:t>08/04/2015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1713958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6975AE1-EF32-404C-8B04-734B8354FC99}" type="datetimeFigureOut">
              <a:rPr lang="it-IT" smtClean="0"/>
              <a:t>08/04/2015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467422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6975AE1-EF32-404C-8B04-734B8354FC99}" type="datetimeFigureOut">
              <a:rPr lang="it-IT" smtClean="0"/>
              <a:t>08/04/2015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306493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6975AE1-EF32-404C-8B04-734B8354FC99}" type="datetimeFigureOut">
              <a:rPr lang="it-IT" smtClean="0"/>
              <a:t>08/04/2015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315567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6975AE1-EF32-404C-8B04-734B8354FC99}" type="datetimeFigureOut">
              <a:rPr lang="it-IT" smtClean="0"/>
              <a:t>08/04/2015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502644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6975AE1-EF32-404C-8B04-734B8354FC99}" type="datetimeFigureOut">
              <a:rPr lang="it-IT" smtClean="0"/>
              <a:t>08/04/2015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808546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6975AE1-EF32-404C-8B04-734B8354FC99}" type="datetimeFigureOut">
              <a:rPr lang="it-IT" smtClean="0"/>
              <a:t>08/04/2015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4214260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6975AE1-EF32-404C-8B04-734B8354FC99}" type="datetimeFigureOut">
              <a:rPr lang="it-IT" smtClean="0"/>
              <a:t>08/04/2015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564586B-23F6-45E6-9DB7-A951B8B5C8D1}" type="slidenum">
              <a:rPr lang="it-IT" smtClean="0"/>
              <a:t>‹N›</a:t>
            </a:fld>
            <a:endParaRPr lang="it-IT"/>
          </a:p>
        </p:txBody>
      </p:sp>
    </p:spTree>
    <p:extLst>
      <p:ext uri="{BB962C8B-B14F-4D97-AF65-F5344CB8AC3E}">
        <p14:creationId xmlns:p14="http://schemas.microsoft.com/office/powerpoint/2010/main" val="1229381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75AE1-EF32-404C-8B04-734B8354FC99}" type="datetimeFigureOut">
              <a:rPr lang="it-IT" smtClean="0"/>
              <a:t>08/04/2015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64586B-23F6-45E6-9DB7-A951B8B5C8D1}" type="slidenum">
              <a:rPr lang="it-IT" smtClean="0"/>
              <a:t>‹N›</a:t>
            </a:fld>
            <a:endParaRPr lang="it-IT"/>
          </a:p>
        </p:txBody>
      </p:sp>
    </p:spTree>
    <p:extLst>
      <p:ext uri="{BB962C8B-B14F-4D97-AF65-F5344CB8AC3E}">
        <p14:creationId xmlns:p14="http://schemas.microsoft.com/office/powerpoint/2010/main" val="4220871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endParaRPr lang="it-IT" dirty="0"/>
          </a:p>
        </p:txBody>
      </p:sp>
      <p:sp>
        <p:nvSpPr>
          <p:cNvPr id="3" name="Sottotitolo 2"/>
          <p:cNvSpPr>
            <a:spLocks noGrp="1"/>
          </p:cNvSpPr>
          <p:nvPr>
            <p:ph type="subTitle" idx="1"/>
          </p:nvPr>
        </p:nvSpPr>
        <p:spPr/>
        <p:txBody>
          <a:bodyPr/>
          <a:lstStyle/>
          <a:p>
            <a:endParaRPr lang="it-IT" dirty="0"/>
          </a:p>
        </p:txBody>
      </p:sp>
      <p:sp>
        <p:nvSpPr>
          <p:cNvPr id="5" name="Rettangolo 4"/>
          <p:cNvSpPr/>
          <p:nvPr/>
        </p:nvSpPr>
        <p:spPr>
          <a:xfrm>
            <a:off x="2123728" y="138738"/>
            <a:ext cx="4824536" cy="769441"/>
          </a:xfrm>
          <a:prstGeom prst="rect">
            <a:avLst/>
          </a:prstGeom>
        </p:spPr>
        <p:txBody>
          <a:bodyPr wrap="square">
            <a:spAutoFit/>
          </a:bodyPr>
          <a:lstStyle/>
          <a:p>
            <a:pPr lvl="0" algn="ctr">
              <a:spcBef>
                <a:spcPct val="0"/>
              </a:spcBef>
            </a:pPr>
            <a:r>
              <a:rPr lang="it-IT" sz="4400" b="1" dirty="0" smtClean="0">
                <a:solidFill>
                  <a:schemeClr val="bg1"/>
                </a:solidFill>
                <a:ea typeface="+mj-ea"/>
                <a:cs typeface="+mj-cs"/>
              </a:rPr>
              <a:t>PRESIDENZIALISMO</a:t>
            </a:r>
            <a:endParaRPr lang="it-IT" sz="4400" b="1" dirty="0">
              <a:solidFill>
                <a:schemeClr val="bg1"/>
              </a:solidFill>
              <a:ea typeface="+mj-ea"/>
              <a:cs typeface="+mj-cs"/>
            </a:endParaRPr>
          </a:p>
        </p:txBody>
      </p:sp>
    </p:spTree>
    <p:extLst>
      <p:ext uri="{BB962C8B-B14F-4D97-AF65-F5344CB8AC3E}">
        <p14:creationId xmlns:p14="http://schemas.microsoft.com/office/powerpoint/2010/main" val="44474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latin typeface="+mj-lt"/>
              </a:rPr>
              <a:t>«…il Presidente eletto da tutto il popolo sia più rappresentativo di esso, (il Congresso), di quanto non lo siano i membri del corpo legislativo, i cui collegi elettorali sono locali e non nazionali…»</a:t>
            </a:r>
          </a:p>
          <a:p>
            <a:pPr marL="0" indent="0">
              <a:buNone/>
            </a:pPr>
            <a:endParaRPr lang="it-IT" b="1" i="1" dirty="0">
              <a:latin typeface="+mj-lt"/>
            </a:endParaRPr>
          </a:p>
        </p:txBody>
      </p:sp>
    </p:spTree>
    <p:extLst>
      <p:ext uri="{BB962C8B-B14F-4D97-AF65-F5344CB8AC3E}">
        <p14:creationId xmlns:p14="http://schemas.microsoft.com/office/powerpoint/2010/main" val="2750310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latin typeface="+mj-lt"/>
              </a:rPr>
              <a:t>«Se l’autorità legislativa non viene limitata, non può esservi né libertà né stabilità»</a:t>
            </a:r>
            <a:endParaRPr lang="it-IT" b="1" i="1" dirty="0">
              <a:latin typeface="+mj-lt"/>
            </a:endParaRPr>
          </a:p>
        </p:txBody>
      </p:sp>
    </p:spTree>
    <p:extLst>
      <p:ext uri="{BB962C8B-B14F-4D97-AF65-F5344CB8AC3E}">
        <p14:creationId xmlns:p14="http://schemas.microsoft.com/office/powerpoint/2010/main" val="11563288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solidFill>
                  <a:srgbClr val="FF0000"/>
                </a:solidFill>
              </a:rPr>
              <a:t>«In un legislativo unicamerale non vi è altro freno se non quello, INADEGUATO, della virtù e del buon senso di coloro che lo compongono…»</a:t>
            </a:r>
            <a:endParaRPr lang="it-IT" b="1" i="1" dirty="0">
              <a:solidFill>
                <a:srgbClr val="FF0000"/>
              </a:solidFill>
            </a:endParaRPr>
          </a:p>
        </p:txBody>
      </p:sp>
    </p:spTree>
    <p:extLst>
      <p:ext uri="{BB962C8B-B14F-4D97-AF65-F5344CB8AC3E}">
        <p14:creationId xmlns:p14="http://schemas.microsoft.com/office/powerpoint/2010/main" val="1419397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CAMERE AGISCONO SEPARATAMENTE:</a:t>
            </a:r>
            <a:endParaRPr lang="it-IT" b="1" dirty="0"/>
          </a:p>
        </p:txBody>
      </p:sp>
      <p:sp>
        <p:nvSpPr>
          <p:cNvPr id="3" name="Segnaposto contenuto 2"/>
          <p:cNvSpPr>
            <a:spLocks noGrp="1"/>
          </p:cNvSpPr>
          <p:nvPr>
            <p:ph idx="1"/>
          </p:nvPr>
        </p:nvSpPr>
        <p:spPr/>
        <p:txBody>
          <a:bodyPr>
            <a:normAutofit fontScale="92500"/>
          </a:bodyPr>
          <a:lstStyle/>
          <a:p>
            <a:r>
              <a:rPr lang="it-IT" dirty="0" smtClean="0"/>
              <a:t>1- La Camera dei Rappresentanti ha il potere di mettere il Presidente in stato d’accusa;</a:t>
            </a:r>
          </a:p>
          <a:p>
            <a:r>
              <a:rPr lang="it-IT" dirty="0" smtClean="0"/>
              <a:t>2-Il Senato ha il potere di processare e condannare il Presidente in seguito all’accusa promossa dalla Camera;</a:t>
            </a:r>
          </a:p>
          <a:p>
            <a:r>
              <a:rPr lang="it-IT" dirty="0" smtClean="0"/>
              <a:t>3-Il Senato da solo ha il potere finale di approvare o no le nomine decise dal Presidente;</a:t>
            </a:r>
          </a:p>
          <a:p>
            <a:r>
              <a:rPr lang="it-IT" dirty="0" smtClean="0"/>
              <a:t>4-Il Senato da solo ha il potere di ratifica dei trattati internazionali negoziati dal Presidente.</a:t>
            </a:r>
            <a:endParaRPr lang="it-IT" dirty="0"/>
          </a:p>
        </p:txBody>
      </p:sp>
    </p:spTree>
    <p:extLst>
      <p:ext uri="{BB962C8B-B14F-4D97-AF65-F5344CB8AC3E}">
        <p14:creationId xmlns:p14="http://schemas.microsoft.com/office/powerpoint/2010/main" val="2366017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r>
              <a:rPr lang="it-IT" b="1" dirty="0" smtClean="0">
                <a:latin typeface="+mj-lt"/>
              </a:rPr>
              <a:t>«…i Costituenti hanno posto a un livello più alto valori diversi da quello della semplice efficienza»</a:t>
            </a:r>
            <a:endParaRPr lang="it-IT" b="1" dirty="0">
              <a:latin typeface="+mj-lt"/>
            </a:endParaRPr>
          </a:p>
        </p:txBody>
      </p:sp>
    </p:spTree>
    <p:extLst>
      <p:ext uri="{BB962C8B-B14F-4D97-AF65-F5344CB8AC3E}">
        <p14:creationId xmlns:p14="http://schemas.microsoft.com/office/powerpoint/2010/main" val="1428556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t>«…non abbiamo trovato ancora un modo migliore per preservare la libertà che quello di rendere l’esercizio del potere soggetto alle limitazioni attentamente congegnate nella Costituzione»</a:t>
            </a:r>
            <a:endParaRPr lang="it-IT" b="1" i="1" dirty="0"/>
          </a:p>
        </p:txBody>
      </p:sp>
    </p:spTree>
    <p:extLst>
      <p:ext uri="{BB962C8B-B14F-4D97-AF65-F5344CB8AC3E}">
        <p14:creationId xmlns:p14="http://schemas.microsoft.com/office/powerpoint/2010/main" val="3653240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SEPARAZIONE DEI POTERI E POTERI DI CONTROLLO SULLE SPESE</a:t>
            </a:r>
            <a:endParaRPr lang="it-IT" dirty="0"/>
          </a:p>
        </p:txBody>
      </p:sp>
      <p:sp>
        <p:nvSpPr>
          <p:cNvPr id="3" name="Segnaposto contenuto 2"/>
          <p:cNvSpPr>
            <a:spLocks noGrp="1"/>
          </p:cNvSpPr>
          <p:nvPr>
            <p:ph idx="1"/>
          </p:nvPr>
        </p:nvSpPr>
        <p:spPr/>
        <p:txBody>
          <a:bodyPr/>
          <a:lstStyle/>
          <a:p>
            <a:pPr marL="0" indent="0">
              <a:buNone/>
            </a:pPr>
            <a:r>
              <a:rPr lang="it-IT" dirty="0" smtClean="0"/>
              <a:t>Sentenza </a:t>
            </a:r>
            <a:r>
              <a:rPr lang="it-IT" b="1" dirty="0" err="1" smtClean="0"/>
              <a:t>Bowsher</a:t>
            </a:r>
            <a:r>
              <a:rPr lang="it-IT" b="1" dirty="0" smtClean="0"/>
              <a:t> vs </a:t>
            </a:r>
            <a:r>
              <a:rPr lang="it-IT" b="1" dirty="0" err="1" smtClean="0"/>
              <a:t>Synar</a:t>
            </a:r>
            <a:r>
              <a:rPr lang="it-IT" dirty="0" smtClean="0"/>
              <a:t>, </a:t>
            </a:r>
            <a:r>
              <a:rPr lang="it-IT" sz="2400" dirty="0" smtClean="0"/>
              <a:t>1986</a:t>
            </a:r>
            <a:r>
              <a:rPr lang="it-IT" dirty="0" smtClean="0"/>
              <a:t>, Corte Suprema</a:t>
            </a:r>
          </a:p>
          <a:p>
            <a:pPr marL="0" indent="0">
              <a:buNone/>
            </a:pPr>
            <a:endParaRPr lang="it-IT" dirty="0"/>
          </a:p>
          <a:p>
            <a:pPr marL="0" indent="0" algn="ctr">
              <a:buNone/>
            </a:pPr>
            <a:r>
              <a:rPr lang="it-IT" dirty="0" smtClean="0"/>
              <a:t>              </a:t>
            </a:r>
            <a:r>
              <a:rPr lang="it-IT" u="sng" dirty="0" err="1" smtClean="0"/>
              <a:t>Balanced</a:t>
            </a:r>
            <a:r>
              <a:rPr lang="it-IT" u="sng" dirty="0" smtClean="0"/>
              <a:t> Budget and Emergency                            Deficit Control </a:t>
            </a:r>
            <a:r>
              <a:rPr lang="it-IT" u="sng" dirty="0" err="1" smtClean="0"/>
              <a:t>Act</a:t>
            </a:r>
            <a:r>
              <a:rPr lang="it-IT" u="sng" dirty="0" smtClean="0"/>
              <a:t>, 1985</a:t>
            </a:r>
            <a:r>
              <a:rPr lang="it-IT" dirty="0" smtClean="0"/>
              <a:t> </a:t>
            </a:r>
          </a:p>
          <a:p>
            <a:pPr marL="0" indent="0" algn="ctr">
              <a:buNone/>
            </a:pPr>
            <a:endParaRPr lang="it-IT" dirty="0"/>
          </a:p>
          <a:p>
            <a:pPr marL="0" indent="0">
              <a:buNone/>
            </a:pPr>
            <a:r>
              <a:rPr lang="it-IT" b="1" dirty="0" err="1" smtClean="0"/>
              <a:t>Comptroller</a:t>
            </a:r>
            <a:r>
              <a:rPr lang="it-IT" b="1" dirty="0" smtClean="0"/>
              <a:t> General      </a:t>
            </a:r>
            <a:r>
              <a:rPr lang="it-IT" sz="2800" dirty="0" smtClean="0"/>
              <a:t>controlla i bilanci degli enti</a:t>
            </a:r>
          </a:p>
          <a:p>
            <a:pPr marL="0" indent="0" algn="ctr">
              <a:buNone/>
            </a:pPr>
            <a:r>
              <a:rPr lang="it-IT" sz="2800" dirty="0" smtClean="0"/>
              <a:t>      </a:t>
            </a:r>
          </a:p>
          <a:p>
            <a:pPr marL="0" indent="0" algn="ctr">
              <a:buNone/>
            </a:pPr>
            <a:r>
              <a:rPr lang="it-IT" sz="2800" dirty="0"/>
              <a:t> </a:t>
            </a:r>
            <a:r>
              <a:rPr lang="it-IT" sz="2800" dirty="0" smtClean="0"/>
              <a:t>     ordina al Presidente l’adozione di provvedimenti</a:t>
            </a:r>
            <a:endParaRPr lang="it-IT" sz="2800" dirty="0"/>
          </a:p>
        </p:txBody>
      </p:sp>
      <p:cxnSp>
        <p:nvCxnSpPr>
          <p:cNvPr id="5" name="Connettore 4 4"/>
          <p:cNvCxnSpPr/>
          <p:nvPr/>
        </p:nvCxnSpPr>
        <p:spPr>
          <a:xfrm>
            <a:off x="899592" y="2132856"/>
            <a:ext cx="1440160" cy="1296144"/>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flipH="1">
            <a:off x="2627784" y="3789040"/>
            <a:ext cx="1872208"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3995936" y="4725144"/>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nettore 4 12"/>
          <p:cNvCxnSpPr/>
          <p:nvPr/>
        </p:nvCxnSpPr>
        <p:spPr>
          <a:xfrm>
            <a:off x="503548" y="4941168"/>
            <a:ext cx="792088" cy="720080"/>
          </a:xfrm>
          <a:prstGeom prst="bentConnector3">
            <a:avLst>
              <a:gd name="adj1" fmla="val 32509"/>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821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Legge          Mike </a:t>
            </a:r>
            <a:r>
              <a:rPr lang="it-IT" dirty="0" err="1" smtClean="0"/>
              <a:t>Synar</a:t>
            </a:r>
            <a:endParaRPr lang="it-IT" dirty="0" smtClean="0"/>
          </a:p>
          <a:p>
            <a:pPr marL="0" indent="0">
              <a:buNone/>
            </a:pPr>
            <a:r>
              <a:rPr lang="it-IT" dirty="0" smtClean="0"/>
              <a:t>                                          </a:t>
            </a:r>
            <a:endParaRPr lang="it-IT" dirty="0"/>
          </a:p>
          <a:p>
            <a:pPr marL="0" indent="0">
              <a:buNone/>
            </a:pPr>
            <a:r>
              <a:rPr lang="it-IT" dirty="0" smtClean="0"/>
              <a:t>                                            organo legislativo</a:t>
            </a:r>
          </a:p>
          <a:p>
            <a:pPr marL="0" indent="0">
              <a:buNone/>
            </a:pPr>
            <a:r>
              <a:rPr lang="it-IT" dirty="0" smtClean="0"/>
              <a:t>Corte Costituzionale       </a:t>
            </a:r>
            <a:r>
              <a:rPr lang="it-IT" dirty="0" err="1" smtClean="0"/>
              <a:t>Comptroller</a:t>
            </a:r>
            <a:r>
              <a:rPr lang="it-IT" dirty="0" smtClean="0"/>
              <a:t> General</a:t>
            </a:r>
          </a:p>
          <a:p>
            <a:pPr marL="0" indent="0" algn="r">
              <a:buNone/>
            </a:pPr>
            <a:r>
              <a:rPr lang="it-IT" dirty="0" smtClean="0"/>
              <a:t>Viola le norme costituzionali</a:t>
            </a:r>
          </a:p>
          <a:p>
            <a:pPr marL="0" indent="0" algn="r">
              <a:buNone/>
            </a:pPr>
            <a:r>
              <a:rPr lang="it-IT" dirty="0" smtClean="0"/>
              <a:t>Ingerenza nel potere esecutivo   </a:t>
            </a:r>
            <a:endParaRPr lang="it-IT" dirty="0"/>
          </a:p>
        </p:txBody>
      </p:sp>
      <p:cxnSp>
        <p:nvCxnSpPr>
          <p:cNvPr id="5" name="Connettore 2 4"/>
          <p:cNvCxnSpPr/>
          <p:nvPr/>
        </p:nvCxnSpPr>
        <p:spPr>
          <a:xfrm>
            <a:off x="1506416" y="1916832"/>
            <a:ext cx="90534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Parentesi graffa chiusa 6"/>
          <p:cNvSpPr/>
          <p:nvPr/>
        </p:nvSpPr>
        <p:spPr>
          <a:xfrm rot="5400000">
            <a:off x="1676545" y="1419237"/>
            <a:ext cx="1296144" cy="2850050"/>
          </a:xfrm>
          <a:prstGeom prst="righ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9" name="Connettore 2 8"/>
          <p:cNvCxnSpPr/>
          <p:nvPr/>
        </p:nvCxnSpPr>
        <p:spPr>
          <a:xfrm>
            <a:off x="3923928" y="3717032"/>
            <a:ext cx="576064"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6012160" y="3861048"/>
            <a:ext cx="0" cy="25202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6012160" y="4365104"/>
            <a:ext cx="0" cy="36004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Connettore 2 15"/>
          <p:cNvCxnSpPr/>
          <p:nvPr/>
        </p:nvCxnSpPr>
        <p:spPr>
          <a:xfrm flipV="1">
            <a:off x="6012160" y="3212976"/>
            <a:ext cx="0" cy="279359"/>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8300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dirty="0" smtClean="0"/>
          </a:p>
          <a:p>
            <a:pPr marL="0" indent="0">
              <a:buNone/>
            </a:pPr>
            <a:endParaRPr lang="it-IT" b="1" dirty="0"/>
          </a:p>
          <a:p>
            <a:pPr marL="0" indent="0">
              <a:buNone/>
            </a:pPr>
            <a:r>
              <a:rPr lang="it-IT" b="1" i="1" dirty="0" smtClean="0"/>
              <a:t>«…nessuna persona che sia ufficiale degli Stati Uniti può essere membro del Congresso.»</a:t>
            </a:r>
          </a:p>
        </p:txBody>
      </p:sp>
    </p:spTree>
    <p:extLst>
      <p:ext uri="{BB962C8B-B14F-4D97-AF65-F5344CB8AC3E}">
        <p14:creationId xmlns:p14="http://schemas.microsoft.com/office/powerpoint/2010/main" val="2975004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«…il Presidente…è responsabile non verso il Congresso, ma verso il </a:t>
            </a:r>
            <a:r>
              <a:rPr lang="it-IT" b="1" i="1" u="sng" dirty="0" smtClean="0">
                <a:effectLst>
                  <a:outerShdw blurRad="38100" dist="38100" dir="2700000" algn="tl">
                    <a:srgbClr val="000000">
                      <a:alpha val="43137"/>
                    </a:srgbClr>
                  </a:outerShdw>
                </a:effectLst>
              </a:rPr>
              <a:t>popolo</a:t>
            </a:r>
            <a:r>
              <a:rPr lang="it-IT" b="1" i="1" dirty="0" smtClean="0"/>
              <a:t>…»</a:t>
            </a:r>
            <a:endParaRPr lang="it-IT" b="1" i="1" dirty="0"/>
          </a:p>
        </p:txBody>
      </p:sp>
    </p:spTree>
    <p:extLst>
      <p:ext uri="{BB962C8B-B14F-4D97-AF65-F5344CB8AC3E}">
        <p14:creationId xmlns:p14="http://schemas.microsoft.com/office/powerpoint/2010/main" val="415729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GLI STATI UNITI D’AMERICA</a:t>
            </a:r>
            <a:endParaRPr lang="it-IT" dirty="0"/>
          </a:p>
        </p:txBody>
      </p:sp>
      <p:sp>
        <p:nvSpPr>
          <p:cNvPr id="3" name="Segnaposto contenuto 2"/>
          <p:cNvSpPr>
            <a:spLocks noGrp="1"/>
          </p:cNvSpPr>
          <p:nvPr>
            <p:ph idx="1"/>
          </p:nvPr>
        </p:nvSpPr>
        <p:spPr>
          <a:xfrm>
            <a:off x="457200" y="1600200"/>
            <a:ext cx="8229600" cy="4997151"/>
          </a:xfrm>
        </p:spPr>
        <p:txBody>
          <a:bodyPr/>
          <a:lstStyle/>
          <a:p>
            <a:pPr marL="0" indent="0">
              <a:buNone/>
            </a:pPr>
            <a:endParaRPr lang="it-IT" dirty="0"/>
          </a:p>
          <a:p>
            <a:pPr marL="0" indent="0">
              <a:buNone/>
            </a:pPr>
            <a:r>
              <a:rPr lang="it-IT" dirty="0" smtClean="0"/>
              <a:t>Modello presidenziale        </a:t>
            </a:r>
            <a:r>
              <a:rPr lang="it-IT" dirty="0" smtClean="0">
                <a:solidFill>
                  <a:srgbClr val="FF0000"/>
                </a:solidFill>
              </a:rPr>
              <a:t>sistema dualistico  </a:t>
            </a:r>
          </a:p>
          <a:p>
            <a:pPr marL="0" indent="0">
              <a:buNone/>
            </a:pPr>
            <a:endParaRPr lang="it-IT" dirty="0">
              <a:solidFill>
                <a:srgbClr val="FF0000"/>
              </a:solidFill>
            </a:endParaRPr>
          </a:p>
        </p:txBody>
      </p:sp>
      <p:cxnSp>
        <p:nvCxnSpPr>
          <p:cNvPr id="5" name="Connettore 2 4"/>
          <p:cNvCxnSpPr/>
          <p:nvPr/>
        </p:nvCxnSpPr>
        <p:spPr>
          <a:xfrm>
            <a:off x="4211960" y="2547973"/>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ttangolo 19"/>
          <p:cNvSpPr/>
          <p:nvPr/>
        </p:nvSpPr>
        <p:spPr>
          <a:xfrm>
            <a:off x="611560" y="2996952"/>
            <a:ext cx="3600400" cy="1872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solidFill>
                  <a:schemeClr val="tx1"/>
                </a:solidFill>
              </a:rPr>
              <a:t>Separazione rigida tra potere legislativo e potere esecutivo</a:t>
            </a:r>
            <a:endParaRPr lang="it-IT" dirty="0">
              <a:solidFill>
                <a:schemeClr val="tx1"/>
              </a:solidFill>
            </a:endParaRPr>
          </a:p>
        </p:txBody>
      </p:sp>
      <p:sp>
        <p:nvSpPr>
          <p:cNvPr id="23" name="Freccia a destra 22"/>
          <p:cNvSpPr/>
          <p:nvPr/>
        </p:nvSpPr>
        <p:spPr>
          <a:xfrm>
            <a:off x="4211960" y="3645024"/>
            <a:ext cx="1152128"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5364088" y="2996952"/>
            <a:ext cx="3240360" cy="18722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it-IT" dirty="0" smtClean="0">
                <a:solidFill>
                  <a:schemeClr val="tx1"/>
                </a:solidFill>
              </a:rPr>
              <a:t>NO alla fiducia</a:t>
            </a:r>
          </a:p>
          <a:p>
            <a:pPr marL="285750" indent="-285750">
              <a:buFont typeface="Arial" panose="020B0604020202020204" pitchFamily="34" charset="0"/>
              <a:buChar char="•"/>
            </a:pPr>
            <a:r>
              <a:rPr lang="it-IT" dirty="0" smtClean="0">
                <a:solidFill>
                  <a:schemeClr val="tx1"/>
                </a:solidFill>
              </a:rPr>
              <a:t>NO al potere di scioglimento delle camere</a:t>
            </a:r>
            <a:endParaRPr lang="it-IT" dirty="0">
              <a:solidFill>
                <a:schemeClr val="tx1"/>
              </a:solidFill>
            </a:endParaRPr>
          </a:p>
        </p:txBody>
      </p:sp>
    </p:spTree>
    <p:extLst>
      <p:ext uri="{BB962C8B-B14F-4D97-AF65-F5344CB8AC3E}">
        <p14:creationId xmlns:p14="http://schemas.microsoft.com/office/powerpoint/2010/main" val="22683084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«…la rimozione degli ufficiali degli Stati Uniti da parte del Congresso soltanto con la procedura di impeachment…unicamente per –tradimento, corruzione e altri gravi crimini-.»</a:t>
            </a:r>
            <a:endParaRPr lang="it-IT" b="1" i="1" dirty="0"/>
          </a:p>
        </p:txBody>
      </p:sp>
    </p:spTree>
    <p:extLst>
      <p:ext uri="{BB962C8B-B14F-4D97-AF65-F5344CB8AC3E}">
        <p14:creationId xmlns:p14="http://schemas.microsoft.com/office/powerpoint/2010/main" val="2335353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«Il fattore critico da tenere in conto sta nelle norme della legge, che definisce l’ufficio del </a:t>
            </a:r>
            <a:r>
              <a:rPr lang="it-IT" b="1" i="1" dirty="0" err="1" smtClean="0"/>
              <a:t>Comptroller</a:t>
            </a:r>
            <a:r>
              <a:rPr lang="it-IT" b="1" i="1" dirty="0" smtClean="0"/>
              <a:t> General, in relazione della sua rimovibilità.»</a:t>
            </a:r>
            <a:endParaRPr lang="it-IT" b="1" i="1" dirty="0"/>
          </a:p>
        </p:txBody>
      </p:sp>
    </p:spTree>
    <p:extLst>
      <p:ext uri="{BB962C8B-B14F-4D97-AF65-F5344CB8AC3E}">
        <p14:creationId xmlns:p14="http://schemas.microsoft.com/office/powerpoint/2010/main" val="27177535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«Sebbene il </a:t>
            </a:r>
            <a:r>
              <a:rPr lang="it-IT" b="1" i="1" dirty="0" err="1" smtClean="0"/>
              <a:t>Comptroller</a:t>
            </a:r>
            <a:r>
              <a:rPr lang="it-IT" b="1" i="1" dirty="0" smtClean="0"/>
              <a:t> General sia nominato dal Presidente…egli è rimovibile soltanto su iniziativa del Congresso. Egli può essere rimosso non soltanto con la procedura di impeachment ma anche con una risoluzione congiunta del Congresso.»</a:t>
            </a:r>
            <a:endParaRPr lang="it-IT" b="1" i="1" dirty="0"/>
          </a:p>
        </p:txBody>
      </p:sp>
    </p:spTree>
    <p:extLst>
      <p:ext uri="{BB962C8B-B14F-4D97-AF65-F5344CB8AC3E}">
        <p14:creationId xmlns:p14="http://schemas.microsoft.com/office/powerpoint/2010/main" val="2431632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t>«Desiderava [il Congresso] che il </a:t>
            </a:r>
            <a:r>
              <a:rPr lang="it-IT" b="1" i="1" dirty="0" err="1" smtClean="0"/>
              <a:t>Comptroller</a:t>
            </a:r>
            <a:r>
              <a:rPr lang="it-IT" b="1" i="1" dirty="0" smtClean="0"/>
              <a:t> General fosse sottoposto solo al proprio controllo, in modo che, quando il Congresso avesse trovato inefficienti* la sua azione e che egli non corrispondesse ai doveri del suo ufficio, potesse essere rimuoverlo senza dover far ricorso al lungo e tedioso procedimento di impeachment».</a:t>
            </a:r>
            <a:endParaRPr lang="it-IT" b="1" i="1" dirty="0"/>
          </a:p>
        </p:txBody>
      </p:sp>
    </p:spTree>
    <p:extLst>
      <p:ext uri="{BB962C8B-B14F-4D97-AF65-F5344CB8AC3E}">
        <p14:creationId xmlns:p14="http://schemas.microsoft.com/office/powerpoint/2010/main" val="26054474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«…la durata del mandato sarebbe stata soggetta al beneplacito del Senato.»</a:t>
            </a:r>
            <a:endParaRPr lang="it-IT" b="1" i="1" dirty="0"/>
          </a:p>
        </p:txBody>
      </p:sp>
    </p:spTree>
    <p:extLst>
      <p:ext uri="{BB962C8B-B14F-4D97-AF65-F5344CB8AC3E}">
        <p14:creationId xmlns:p14="http://schemas.microsoft.com/office/powerpoint/2010/main" val="37539990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«Sicuramente nessuno potrebbe seriamente affermare che l’indipendenza giudiziaria sarebbe rafforzata permettendo la rimozione dei giudici federali soltanto per mezzo di una risoluzione congiunta che ne dichiarasse –l’inefficienza-, la –negligenza- o la –cattiva condotta-.»</a:t>
            </a:r>
            <a:endParaRPr lang="it-IT" b="1" i="1" dirty="0"/>
          </a:p>
        </p:txBody>
      </p:sp>
    </p:spTree>
    <p:extLst>
      <p:ext uri="{BB962C8B-B14F-4D97-AF65-F5344CB8AC3E}">
        <p14:creationId xmlns:p14="http://schemas.microsoft.com/office/powerpoint/2010/main" val="2349489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«Il </a:t>
            </a:r>
            <a:r>
              <a:rPr lang="it-IT" b="1" i="1" dirty="0" err="1" smtClean="0"/>
              <a:t>Comptroller</a:t>
            </a:r>
            <a:r>
              <a:rPr lang="it-IT" b="1" i="1" dirty="0" smtClean="0"/>
              <a:t> General deve giudicare dei fatti che riguardano l’applicazione della legge. Egli deve anche interpretare le norme della legge per stabilire con precisione quali debbano essere i requisiti contabili del bilancio.»</a:t>
            </a:r>
            <a:endParaRPr lang="it-IT" b="1" i="1" dirty="0"/>
          </a:p>
        </p:txBody>
      </p:sp>
    </p:spTree>
    <p:extLst>
      <p:ext uri="{BB962C8B-B14F-4D97-AF65-F5344CB8AC3E}">
        <p14:creationId xmlns:p14="http://schemas.microsoft.com/office/powerpoint/2010/main" val="33370979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332656"/>
            <a:ext cx="8229600" cy="1143000"/>
          </a:xfrm>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«La natura esecutiva delle funzioni del </a:t>
            </a:r>
            <a:r>
              <a:rPr lang="it-IT" b="1" i="1" dirty="0" err="1" smtClean="0"/>
              <a:t>Comptroller</a:t>
            </a:r>
            <a:r>
              <a:rPr lang="it-IT" b="1" i="1" dirty="0" smtClean="0"/>
              <a:t> General è rivelata dal par.252 della legge che conferisce al </a:t>
            </a:r>
            <a:r>
              <a:rPr lang="it-IT" b="1" i="1" dirty="0" err="1" smtClean="0"/>
              <a:t>Comptroller</a:t>
            </a:r>
            <a:r>
              <a:rPr lang="it-IT" b="1" i="1" dirty="0" smtClean="0"/>
              <a:t> General l’autorità ultima per stabilire quali tagli al bilancio debbano essere operati. </a:t>
            </a:r>
            <a:r>
              <a:rPr lang="it-IT" b="1" i="1" u="sng" dirty="0" smtClean="0">
                <a:effectLst>
                  <a:outerShdw blurRad="38100" dist="38100" dir="2700000" algn="tl">
                    <a:srgbClr val="000000">
                      <a:alpha val="43137"/>
                    </a:srgbClr>
                  </a:outerShdw>
                </a:effectLst>
              </a:rPr>
              <a:t>IN REALTA’ IL COMPTROLLER GENERAL DÀ ORDINI AL PRESIDENTE STESSO…»</a:t>
            </a:r>
            <a:endParaRPr lang="it-IT" b="1" i="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56505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«…una volta che il Congresso ha compiuto la sua scelta con l’approvazione della legge, la sua partecipazione finisce.»</a:t>
            </a:r>
            <a:endParaRPr lang="it-IT" b="1" i="1" dirty="0"/>
          </a:p>
        </p:txBody>
      </p:sp>
    </p:spTree>
    <p:extLst>
      <p:ext uri="{BB962C8B-B14F-4D97-AF65-F5344CB8AC3E}">
        <p14:creationId xmlns:p14="http://schemas.microsoft.com/office/powerpoint/2010/main" val="39848756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«Attribuendo la responsabilità dell’esecuzione del </a:t>
            </a:r>
            <a:r>
              <a:rPr lang="it-IT" b="1" i="1" dirty="0" err="1" smtClean="0"/>
              <a:t>Balanced</a:t>
            </a:r>
            <a:r>
              <a:rPr lang="it-IT" b="1" i="1" dirty="0" smtClean="0"/>
              <a:t> Budget and Emergency Deficit Control </a:t>
            </a:r>
            <a:r>
              <a:rPr lang="it-IT" b="1" i="1" dirty="0" err="1" smtClean="0"/>
              <a:t>Act</a:t>
            </a:r>
            <a:r>
              <a:rPr lang="it-IT" b="1" i="1" dirty="0" smtClean="0"/>
              <a:t> nelle mani di un ufficiale che può essere rimosso soltanto dal Congresso stesso, questi ha mantenuto per sé il controllo dell’esecuzione della legge, invadendo così la funzione esecutiva.»</a:t>
            </a:r>
            <a:endParaRPr lang="it-IT" b="1" i="1" dirty="0"/>
          </a:p>
        </p:txBody>
      </p:sp>
    </p:spTree>
    <p:extLst>
      <p:ext uri="{BB962C8B-B14F-4D97-AF65-F5344CB8AC3E}">
        <p14:creationId xmlns:p14="http://schemas.microsoft.com/office/powerpoint/2010/main" val="1787766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VETO LEGISLATIVO/LEGISLATIVE VETO</a:t>
            </a:r>
            <a:endParaRPr lang="it-IT" dirty="0"/>
          </a:p>
        </p:txBody>
      </p:sp>
      <p:sp>
        <p:nvSpPr>
          <p:cNvPr id="3" name="Segnaposto contenuto 2"/>
          <p:cNvSpPr>
            <a:spLocks noGrp="1"/>
          </p:cNvSpPr>
          <p:nvPr>
            <p:ph idx="1"/>
          </p:nvPr>
        </p:nvSpPr>
        <p:spPr/>
        <p:txBody>
          <a:bodyPr/>
          <a:lstStyle/>
          <a:p>
            <a:pPr marL="0" indent="0" algn="ctr">
              <a:buNone/>
            </a:pPr>
            <a:r>
              <a:rPr lang="it-IT" dirty="0" smtClean="0"/>
              <a:t>Congresso vs Potere esecutivo</a:t>
            </a:r>
          </a:p>
          <a:p>
            <a:pPr marL="0" indent="0" algn="ctr">
              <a:buNone/>
            </a:pPr>
            <a:endParaRPr lang="it-IT" dirty="0"/>
          </a:p>
          <a:p>
            <a:pPr marL="0" indent="0" algn="ctr">
              <a:buNone/>
            </a:pPr>
            <a:r>
              <a:rPr lang="it-IT" dirty="0" smtClean="0"/>
              <a:t>delega poteri=facoltà di annullarli</a:t>
            </a:r>
          </a:p>
          <a:p>
            <a:pPr marL="0" indent="0" algn="ctr">
              <a:buNone/>
            </a:pPr>
            <a:endParaRPr lang="it-IT" dirty="0" smtClean="0"/>
          </a:p>
          <a:p>
            <a:pPr marL="0" indent="0" algn="ctr">
              <a:buNone/>
            </a:pPr>
            <a:r>
              <a:rPr lang="it-IT" dirty="0" smtClean="0"/>
              <a:t>organi amministrativi</a:t>
            </a:r>
            <a:endParaRPr lang="it-IT" dirty="0"/>
          </a:p>
        </p:txBody>
      </p:sp>
      <p:cxnSp>
        <p:nvCxnSpPr>
          <p:cNvPr id="5" name="Connettore 2 4"/>
          <p:cNvCxnSpPr/>
          <p:nvPr/>
        </p:nvCxnSpPr>
        <p:spPr>
          <a:xfrm>
            <a:off x="4499992" y="2132856"/>
            <a:ext cx="0"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0617" y="3428206"/>
            <a:ext cx="180000" cy="74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743756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SEPARAZIONE DEI POTERI E RAPPORTI DI POLITICA ESTERA</a:t>
            </a:r>
            <a:endParaRPr lang="it-IT" dirty="0"/>
          </a:p>
        </p:txBody>
      </p:sp>
      <p:sp>
        <p:nvSpPr>
          <p:cNvPr id="3" name="Segnaposto contenuto 2"/>
          <p:cNvSpPr>
            <a:spLocks noGrp="1"/>
          </p:cNvSpPr>
          <p:nvPr>
            <p:ph idx="1"/>
          </p:nvPr>
        </p:nvSpPr>
        <p:spPr/>
        <p:txBody>
          <a:bodyPr/>
          <a:lstStyle/>
          <a:p>
            <a:pPr marL="0" indent="0" algn="ctr">
              <a:buNone/>
            </a:pPr>
            <a:r>
              <a:rPr lang="it-IT" dirty="0" smtClean="0"/>
              <a:t>Rapporto Presidente e Congresso</a:t>
            </a:r>
          </a:p>
          <a:p>
            <a:pPr marL="0" indent="0" algn="ctr">
              <a:buNone/>
            </a:pPr>
            <a:endParaRPr lang="it-IT" dirty="0"/>
          </a:p>
          <a:p>
            <a:pPr marL="0" indent="0" algn="ctr">
              <a:buNone/>
            </a:pPr>
            <a:r>
              <a:rPr lang="it-IT" dirty="0" smtClean="0"/>
              <a:t>Corte Suprema </a:t>
            </a:r>
          </a:p>
          <a:p>
            <a:pPr marL="0" indent="0" algn="ctr">
              <a:buNone/>
            </a:pPr>
            <a:endParaRPr lang="it-IT" dirty="0" smtClean="0"/>
          </a:p>
          <a:p>
            <a:pPr marL="0" indent="0" algn="ctr">
              <a:buNone/>
            </a:pPr>
            <a:r>
              <a:rPr lang="it-IT" dirty="0" smtClean="0"/>
              <a:t>Sentenza </a:t>
            </a:r>
            <a:r>
              <a:rPr lang="it-IT" b="1" dirty="0" err="1" smtClean="0"/>
              <a:t>Dames</a:t>
            </a:r>
            <a:r>
              <a:rPr lang="it-IT" b="1" dirty="0" smtClean="0"/>
              <a:t> e Moore v. </a:t>
            </a:r>
            <a:r>
              <a:rPr lang="it-IT" b="1" dirty="0" err="1" smtClean="0"/>
              <a:t>Regan</a:t>
            </a:r>
            <a:r>
              <a:rPr lang="it-IT" dirty="0" smtClean="0"/>
              <a:t>, </a:t>
            </a:r>
            <a:r>
              <a:rPr lang="it-IT" sz="2800" dirty="0" smtClean="0"/>
              <a:t>1981</a:t>
            </a:r>
            <a:endParaRPr lang="it-IT" dirty="0"/>
          </a:p>
        </p:txBody>
      </p:sp>
      <p:sp>
        <p:nvSpPr>
          <p:cNvPr id="4" name="Parentesi graffa aperta 3"/>
          <p:cNvSpPr/>
          <p:nvPr/>
        </p:nvSpPr>
        <p:spPr>
          <a:xfrm rot="16200000">
            <a:off x="3991163" y="692696"/>
            <a:ext cx="792088" cy="3528392"/>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6" name="Connettore 2 5"/>
          <p:cNvCxnSpPr/>
          <p:nvPr/>
        </p:nvCxnSpPr>
        <p:spPr>
          <a:xfrm>
            <a:off x="4387207" y="3284984"/>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2705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332656"/>
            <a:ext cx="8219256" cy="5793507"/>
          </a:xfrm>
        </p:spPr>
        <p:txBody>
          <a:bodyPr>
            <a:normAutofit/>
          </a:bodyPr>
          <a:lstStyle/>
          <a:p>
            <a:pPr marL="0" indent="0">
              <a:buNone/>
            </a:pPr>
            <a:r>
              <a:rPr lang="it-IT" sz="2800" dirty="0" smtClean="0"/>
              <a:t>Novembre, 1979 – Teheran – ambasciata americana</a:t>
            </a:r>
          </a:p>
          <a:p>
            <a:pPr marL="0" indent="0">
              <a:buNone/>
            </a:pPr>
            <a:endParaRPr lang="it-IT" sz="2800" dirty="0"/>
          </a:p>
          <a:p>
            <a:pPr marL="0" indent="0" algn="ctr">
              <a:buNone/>
            </a:pPr>
            <a:r>
              <a:rPr lang="it-IT" sz="2800" dirty="0" smtClean="0"/>
              <a:t>Rapiti 61 funzionari americani</a:t>
            </a:r>
          </a:p>
          <a:p>
            <a:pPr marL="0" indent="0" algn="ctr">
              <a:buNone/>
            </a:pPr>
            <a:endParaRPr lang="it-IT" sz="2800" dirty="0"/>
          </a:p>
          <a:p>
            <a:pPr marL="0" indent="0">
              <a:buNone/>
            </a:pPr>
            <a:r>
              <a:rPr lang="it-IT" sz="2800" dirty="0" smtClean="0"/>
              <a:t>Presidente Carter        Emergency </a:t>
            </a:r>
            <a:r>
              <a:rPr lang="it-IT" sz="2800" dirty="0" err="1" smtClean="0"/>
              <a:t>Economic</a:t>
            </a:r>
            <a:r>
              <a:rPr lang="it-IT" sz="2800" dirty="0" smtClean="0"/>
              <a:t> </a:t>
            </a:r>
            <a:r>
              <a:rPr lang="it-IT" sz="2800" dirty="0" err="1" smtClean="0"/>
              <a:t>Powers</a:t>
            </a:r>
            <a:r>
              <a:rPr lang="it-IT" sz="2800" dirty="0" smtClean="0"/>
              <a:t> </a:t>
            </a:r>
            <a:r>
              <a:rPr lang="it-IT" sz="2800" dirty="0" err="1" smtClean="0"/>
              <a:t>Act</a:t>
            </a:r>
            <a:endParaRPr lang="it-IT" sz="2800" dirty="0" smtClean="0"/>
          </a:p>
          <a:p>
            <a:pPr marL="0" indent="0">
              <a:buNone/>
            </a:pPr>
            <a:endParaRPr lang="it-IT" sz="2800" dirty="0"/>
          </a:p>
        </p:txBody>
      </p:sp>
      <p:cxnSp>
        <p:nvCxnSpPr>
          <p:cNvPr id="5" name="Connettore 2 4"/>
          <p:cNvCxnSpPr/>
          <p:nvPr/>
        </p:nvCxnSpPr>
        <p:spPr>
          <a:xfrm>
            <a:off x="4572000" y="836712"/>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flipH="1">
            <a:off x="2051720" y="1844824"/>
            <a:ext cx="252028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3131840" y="2636912"/>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Connettore 2 14"/>
          <p:cNvCxnSpPr/>
          <p:nvPr/>
        </p:nvCxnSpPr>
        <p:spPr>
          <a:xfrm flipH="1">
            <a:off x="2051720" y="2852936"/>
            <a:ext cx="1944216"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p:nvPr/>
        </p:nvCxnSpPr>
        <p:spPr>
          <a:xfrm>
            <a:off x="6084168" y="2852936"/>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Rettangolo 17"/>
          <p:cNvSpPr/>
          <p:nvPr/>
        </p:nvSpPr>
        <p:spPr>
          <a:xfrm>
            <a:off x="4211960" y="3501008"/>
            <a:ext cx="424847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Sequestro di tutti i beni iraniani sotto giurisdizione statunitense</a:t>
            </a:r>
            <a:endParaRPr lang="it-IT" sz="2800" dirty="0">
              <a:solidFill>
                <a:schemeClr val="tx1"/>
              </a:solidFill>
            </a:endParaRPr>
          </a:p>
        </p:txBody>
      </p:sp>
      <p:sp>
        <p:nvSpPr>
          <p:cNvPr id="19" name="Rettangolo 18"/>
          <p:cNvSpPr/>
          <p:nvPr/>
        </p:nvSpPr>
        <p:spPr>
          <a:xfrm>
            <a:off x="539552" y="3501008"/>
            <a:ext cx="3456384"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Stato di emergenza nazionale</a:t>
            </a:r>
            <a:endParaRPr lang="it-IT" sz="2800" dirty="0"/>
          </a:p>
        </p:txBody>
      </p:sp>
    </p:spTree>
    <p:extLst>
      <p:ext uri="{BB962C8B-B14F-4D97-AF65-F5344CB8AC3E}">
        <p14:creationId xmlns:p14="http://schemas.microsoft.com/office/powerpoint/2010/main" val="36090950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08712"/>
          </a:xfrm>
        </p:spPr>
        <p:txBody>
          <a:bodyPr>
            <a:normAutofit/>
          </a:bodyPr>
          <a:lstStyle/>
          <a:p>
            <a:pPr marL="0" indent="0">
              <a:buNone/>
            </a:pPr>
            <a:r>
              <a:rPr lang="it-IT" sz="2800" dirty="0" smtClean="0"/>
              <a:t>Inizi del 1981 – ostaggi rilasciati – accordo tra USA e Iran:</a:t>
            </a:r>
          </a:p>
          <a:p>
            <a:pPr>
              <a:buBlip>
                <a:blip r:embed="rId2"/>
              </a:buBlip>
            </a:pPr>
            <a:r>
              <a:rPr lang="it-IT" sz="2800" dirty="0" smtClean="0"/>
              <a:t>Istituzione di un tribunale speciale;</a:t>
            </a:r>
          </a:p>
          <a:p>
            <a:pPr>
              <a:buBlip>
                <a:blip r:embed="rId2"/>
              </a:buBlip>
            </a:pPr>
            <a:r>
              <a:rPr lang="it-IT" sz="2800" dirty="0" smtClean="0"/>
              <a:t>Annullamento dei sequestri di beni iraniani;</a:t>
            </a:r>
          </a:p>
          <a:p>
            <a:pPr>
              <a:buBlip>
                <a:blip r:embed="rId2"/>
              </a:buBlip>
            </a:pPr>
            <a:r>
              <a:rPr lang="it-IT" sz="2800" u="sng" dirty="0" smtClean="0"/>
              <a:t>Sospensione di tutti i procedimenti contro il governo di Teheran pendenti dinnanzi alle Corti statunitensi.</a:t>
            </a:r>
          </a:p>
          <a:p>
            <a:pPr>
              <a:buBlip>
                <a:blip r:embed="rId2"/>
              </a:buBlip>
            </a:pPr>
            <a:endParaRPr lang="it-IT" sz="2800" u="sng" dirty="0"/>
          </a:p>
          <a:p>
            <a:pPr marL="0" indent="0" algn="ctr">
              <a:buNone/>
            </a:pPr>
            <a:r>
              <a:rPr lang="it-IT" sz="2800" dirty="0" err="1" smtClean="0"/>
              <a:t>Dames</a:t>
            </a:r>
            <a:r>
              <a:rPr lang="it-IT" sz="2800" dirty="0" smtClean="0"/>
              <a:t> e Moore     governo iraniano  </a:t>
            </a:r>
          </a:p>
          <a:p>
            <a:pPr marL="0" indent="0" algn="ctr">
              <a:buNone/>
            </a:pPr>
            <a:endParaRPr lang="it-IT" sz="2800" dirty="0"/>
          </a:p>
          <a:p>
            <a:pPr marL="0" indent="0" algn="ctr">
              <a:buNone/>
            </a:pPr>
            <a:r>
              <a:rPr lang="it-IT" sz="2800" dirty="0" smtClean="0"/>
              <a:t>Corte distrettuale federale</a:t>
            </a:r>
          </a:p>
          <a:p>
            <a:pPr marL="0" indent="0" algn="ctr">
              <a:buNone/>
            </a:pPr>
            <a:endParaRPr lang="it-IT" sz="2800" dirty="0"/>
          </a:p>
          <a:p>
            <a:pPr marL="0" indent="0" algn="ctr">
              <a:buNone/>
            </a:pPr>
            <a:r>
              <a:rPr lang="it-IT" sz="2800" dirty="0" smtClean="0"/>
              <a:t>Pretesa accolta – diritto degli attori su somme di proprietà del governo iraniano negli USA.</a:t>
            </a:r>
            <a:endParaRPr lang="it-IT" sz="2800" dirty="0"/>
          </a:p>
        </p:txBody>
      </p:sp>
      <p:cxnSp>
        <p:nvCxnSpPr>
          <p:cNvPr id="5" name="Connettore 2 4"/>
          <p:cNvCxnSpPr/>
          <p:nvPr/>
        </p:nvCxnSpPr>
        <p:spPr>
          <a:xfrm>
            <a:off x="4283968" y="3068960"/>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355976" y="3862790"/>
            <a:ext cx="28803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Parentesi graffa aperta 10"/>
          <p:cNvSpPr/>
          <p:nvPr/>
        </p:nvSpPr>
        <p:spPr>
          <a:xfrm rot="16200000">
            <a:off x="4139952" y="3758262"/>
            <a:ext cx="576064" cy="1224136"/>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3" name="Connettore 2 12"/>
          <p:cNvCxnSpPr/>
          <p:nvPr/>
        </p:nvCxnSpPr>
        <p:spPr>
          <a:xfrm>
            <a:off x="4440560" y="5013176"/>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22075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60648"/>
            <a:ext cx="8219256" cy="5865515"/>
          </a:xfr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ormAutofit/>
          </a:bodyPr>
          <a:lstStyle/>
          <a:p>
            <a:pPr marL="0" indent="0">
              <a:buNone/>
            </a:pPr>
            <a:r>
              <a:rPr lang="it-IT" sz="2800" dirty="0" smtClean="0"/>
              <a:t>Azione giudiziaria </a:t>
            </a:r>
            <a:r>
              <a:rPr lang="it-IT" sz="2800" b="1" u="sng" dirty="0" smtClean="0"/>
              <a:t>NON</a:t>
            </a:r>
            <a:r>
              <a:rPr lang="it-IT" sz="2800" dirty="0" smtClean="0"/>
              <a:t> sortisce alcun effetto esecutivo</a:t>
            </a:r>
          </a:p>
          <a:p>
            <a:pPr marL="0" indent="0">
              <a:buNone/>
            </a:pPr>
            <a:endParaRPr lang="it-IT" sz="2800" dirty="0"/>
          </a:p>
          <a:p>
            <a:pPr marL="0" indent="0">
              <a:buNone/>
            </a:pPr>
            <a:r>
              <a:rPr lang="it-IT" sz="2800" dirty="0" smtClean="0"/>
              <a:t>Presidente aveva emanato già il congelamento delle proprietà iraniane</a:t>
            </a:r>
          </a:p>
          <a:p>
            <a:pPr marL="0" indent="0">
              <a:buNone/>
            </a:pPr>
            <a:endParaRPr lang="it-IT" sz="2800" dirty="0"/>
          </a:p>
          <a:p>
            <a:pPr marL="0" indent="0" algn="ctr">
              <a:buNone/>
            </a:pPr>
            <a:r>
              <a:rPr lang="it-IT" sz="2800" dirty="0" smtClean="0"/>
              <a:t>Ulteriore azione di </a:t>
            </a:r>
            <a:r>
              <a:rPr lang="it-IT" sz="2800" dirty="0" err="1" smtClean="0"/>
              <a:t>Dames</a:t>
            </a:r>
            <a:r>
              <a:rPr lang="it-IT" sz="2800" dirty="0" smtClean="0"/>
              <a:t> e Moore</a:t>
            </a:r>
          </a:p>
          <a:p>
            <a:pPr marL="0" indent="0" algn="ctr">
              <a:buNone/>
            </a:pPr>
            <a:endParaRPr lang="it-IT" sz="2800" dirty="0" smtClean="0"/>
          </a:p>
          <a:p>
            <a:pPr marL="0" indent="0" algn="ctr">
              <a:buNone/>
            </a:pPr>
            <a:r>
              <a:rPr lang="it-IT" sz="2800" dirty="0" smtClean="0"/>
              <a:t>Impedire l’applicazione degli ordini presidenziali</a:t>
            </a:r>
          </a:p>
          <a:p>
            <a:pPr marL="0" indent="0" algn="ctr">
              <a:buNone/>
            </a:pPr>
            <a:endParaRPr lang="it-IT" sz="2800" dirty="0"/>
          </a:p>
          <a:p>
            <a:pPr marL="0" indent="0" algn="ctr">
              <a:buNone/>
            </a:pPr>
            <a:r>
              <a:rPr lang="it-IT" sz="2800" dirty="0" smtClean="0"/>
              <a:t>Contestando l’interpretazione dell’IEEPA</a:t>
            </a:r>
            <a:endParaRPr lang="it-IT" sz="2800" dirty="0"/>
          </a:p>
        </p:txBody>
      </p:sp>
      <p:cxnSp>
        <p:nvCxnSpPr>
          <p:cNvPr id="5" name="Connettore 2 4"/>
          <p:cNvCxnSpPr/>
          <p:nvPr/>
        </p:nvCxnSpPr>
        <p:spPr>
          <a:xfrm>
            <a:off x="4572000" y="692696"/>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572000" y="1916832"/>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4572000" y="3284984"/>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4572000" y="422108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31336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260648"/>
            <a:ext cx="8229600" cy="6408712"/>
          </a:xfrm>
        </p:spPr>
        <p:txBody>
          <a:bodyPr/>
          <a:lstStyle/>
          <a:p>
            <a:pPr marL="0" indent="0">
              <a:buNone/>
            </a:pPr>
            <a:r>
              <a:rPr lang="it-IT" dirty="0" smtClean="0"/>
              <a:t>Corte Suprema – legittima il Presidente Carter</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a:p>
            <a:pPr marL="0" indent="0">
              <a:buNone/>
            </a:pPr>
            <a:r>
              <a:rPr lang="it-IT" dirty="0" smtClean="0"/>
              <a:t>Presidente conclude accordi internazionali non qualificati come trattati – </a:t>
            </a:r>
            <a:r>
              <a:rPr lang="it-IT" u="sng" dirty="0" smtClean="0">
                <a:effectLst>
                  <a:outerShdw blurRad="38100" dist="38100" dir="2700000" algn="tl">
                    <a:srgbClr val="000000">
                      <a:alpha val="43137"/>
                    </a:srgbClr>
                  </a:outerShdw>
                </a:effectLst>
              </a:rPr>
              <a:t>executive </a:t>
            </a:r>
            <a:r>
              <a:rPr lang="it-IT" u="sng" dirty="0" err="1" smtClean="0">
                <a:effectLst>
                  <a:outerShdw blurRad="38100" dist="38100" dir="2700000" algn="tl">
                    <a:srgbClr val="000000">
                      <a:alpha val="43137"/>
                    </a:srgbClr>
                  </a:outerShdw>
                </a:effectLst>
              </a:rPr>
              <a:t>agreements</a:t>
            </a:r>
            <a:endParaRPr lang="it-IT" u="sng" dirty="0" smtClean="0">
              <a:effectLst>
                <a:outerShdw blurRad="38100" dist="38100" dir="2700000" algn="tl">
                  <a:srgbClr val="000000">
                    <a:alpha val="43137"/>
                  </a:srgbClr>
                </a:outerShdw>
              </a:effectLst>
            </a:endParaRPr>
          </a:p>
          <a:p>
            <a:pPr marL="0" indent="0">
              <a:buNone/>
            </a:pPr>
            <a:r>
              <a:rPr lang="it-IT" dirty="0" smtClean="0"/>
              <a:t> </a:t>
            </a:r>
          </a:p>
          <a:p>
            <a:pPr marL="0" indent="0">
              <a:buNone/>
            </a:pPr>
            <a:r>
              <a:rPr lang="it-IT" dirty="0" smtClean="0"/>
              <a:t>    Corte Suprema – copertura costituzionale</a:t>
            </a:r>
          </a:p>
          <a:p>
            <a:pPr marL="0" indent="0" algn="ctr">
              <a:buNone/>
            </a:pPr>
            <a:r>
              <a:rPr lang="it-IT" dirty="0" smtClean="0"/>
              <a:t>[ampia discrezionalità in casi particolari]                   </a:t>
            </a:r>
            <a:endParaRPr lang="it-IT" dirty="0"/>
          </a:p>
        </p:txBody>
      </p:sp>
      <p:cxnSp>
        <p:nvCxnSpPr>
          <p:cNvPr id="5" name="Connettore 4 4"/>
          <p:cNvCxnSpPr/>
          <p:nvPr/>
        </p:nvCxnSpPr>
        <p:spPr>
          <a:xfrm>
            <a:off x="1331640" y="836712"/>
            <a:ext cx="1224136" cy="648072"/>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2771800" y="862735"/>
            <a:ext cx="4320480" cy="2232248"/>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Art. II, par. 2, </a:t>
            </a:r>
            <a:r>
              <a:rPr lang="it-IT" sz="2800" dirty="0" err="1" smtClean="0">
                <a:solidFill>
                  <a:schemeClr val="tx1"/>
                </a:solidFill>
              </a:rPr>
              <a:t>Cost</a:t>
            </a:r>
            <a:r>
              <a:rPr lang="it-IT" sz="2800" dirty="0" smtClean="0">
                <a:solidFill>
                  <a:schemeClr val="tx1"/>
                </a:solidFill>
              </a:rPr>
              <a:t>.: il Presidente è titolare del potere di stipulare trattati con altri Stati esteri*</a:t>
            </a:r>
            <a:endParaRPr lang="it-IT" sz="2800" dirty="0">
              <a:solidFill>
                <a:schemeClr val="tx1"/>
              </a:solidFill>
            </a:endParaRPr>
          </a:p>
        </p:txBody>
      </p:sp>
      <p:cxnSp>
        <p:nvCxnSpPr>
          <p:cNvPr id="8" name="Connettore 2 7"/>
          <p:cNvCxnSpPr>
            <a:stCxn id="6" idx="2"/>
          </p:cNvCxnSpPr>
          <p:nvPr/>
        </p:nvCxnSpPr>
        <p:spPr>
          <a:xfrm>
            <a:off x="4932040" y="3094983"/>
            <a:ext cx="0" cy="62204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499992" y="4725144"/>
            <a:ext cx="0" cy="86409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64242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60648"/>
            <a:ext cx="8229600" cy="5865515"/>
          </a:xfrm>
        </p:spPr>
        <p:txBody>
          <a:bodyPr/>
          <a:lstStyle/>
          <a:p>
            <a:pPr marL="0" indent="0">
              <a:buNone/>
            </a:pPr>
            <a:r>
              <a:rPr lang="it-IT" dirty="0" smtClean="0"/>
              <a:t>Evoluzione della forma di governo statunitense</a:t>
            </a:r>
          </a:p>
          <a:p>
            <a:pPr marL="0" indent="0">
              <a:buNone/>
            </a:pPr>
            <a:r>
              <a:rPr lang="it-IT" dirty="0" smtClean="0"/>
              <a:t> </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lgn="ctr">
              <a:buNone/>
            </a:pPr>
            <a:r>
              <a:rPr lang="it-IT" dirty="0" smtClean="0"/>
              <a:t>Rapidità di decisione/uniformità garantita dall’organo monocratico</a:t>
            </a:r>
          </a:p>
          <a:p>
            <a:pPr marL="0" indent="0">
              <a:buNone/>
            </a:pPr>
            <a:r>
              <a:rPr lang="it-IT" dirty="0"/>
              <a:t> </a:t>
            </a:r>
            <a:r>
              <a:rPr lang="it-IT" dirty="0" smtClean="0"/>
              <a:t>              </a:t>
            </a:r>
            <a:endParaRPr lang="it-IT" dirty="0"/>
          </a:p>
        </p:txBody>
      </p:sp>
      <p:cxnSp>
        <p:nvCxnSpPr>
          <p:cNvPr id="5" name="Connettore 4 4"/>
          <p:cNvCxnSpPr/>
          <p:nvPr/>
        </p:nvCxnSpPr>
        <p:spPr>
          <a:xfrm>
            <a:off x="971600" y="836712"/>
            <a:ext cx="936104" cy="864096"/>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Rettangolo 5"/>
          <p:cNvSpPr/>
          <p:nvPr/>
        </p:nvSpPr>
        <p:spPr>
          <a:xfrm>
            <a:off x="1907704" y="1196752"/>
            <a:ext cx="5904656" cy="1800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smtClean="0">
                <a:solidFill>
                  <a:schemeClr val="tx1"/>
                </a:solidFill>
              </a:rPr>
              <a:t>Ampliamento dei poteri presidenziali nel campo della politica estera</a:t>
            </a:r>
          </a:p>
        </p:txBody>
      </p:sp>
      <p:cxnSp>
        <p:nvCxnSpPr>
          <p:cNvPr id="8" name="Connettore 2 7"/>
          <p:cNvCxnSpPr>
            <a:stCxn id="6" idx="2"/>
          </p:cNvCxnSpPr>
          <p:nvPr/>
        </p:nvCxnSpPr>
        <p:spPr>
          <a:xfrm>
            <a:off x="4860032" y="2996952"/>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2083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«…un intento legislativo di accordargli ampia discrezionalità, può essere interpretata come un – invito – a prendere misure sulla base di una indipendente responsabilità presidenziale.»</a:t>
            </a:r>
            <a:endParaRPr lang="it-IT" b="1" i="1" dirty="0"/>
          </a:p>
        </p:txBody>
      </p:sp>
    </p:spTree>
    <p:extLst>
      <p:ext uri="{BB962C8B-B14F-4D97-AF65-F5344CB8AC3E}">
        <p14:creationId xmlns:p14="http://schemas.microsoft.com/office/powerpoint/2010/main" val="36314972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«…vi è pure una prassi, stabilita da lungo tempo, di soluzione di queste controversie per mezzo di accordi esecutivi senza il parere e il consenso del Senato.»</a:t>
            </a:r>
            <a:endParaRPr lang="it-IT" b="1" i="1" dirty="0"/>
          </a:p>
        </p:txBody>
      </p:sp>
    </p:spTree>
    <p:extLst>
      <p:ext uri="{BB962C8B-B14F-4D97-AF65-F5344CB8AC3E}">
        <p14:creationId xmlns:p14="http://schemas.microsoft.com/office/powerpoint/2010/main" val="42735009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«In realtà molti di questi accordi sono stati sollecitati dagli stessi cittadini americani interessati, poiché la loro unica speranza di ottenere un pagamento sta nell’accordo diplomatico che può essere raggiunto dal governo in loro favore.»</a:t>
            </a:r>
            <a:endParaRPr lang="it-IT" b="1" i="1" dirty="0"/>
          </a:p>
        </p:txBody>
      </p:sp>
    </p:spTree>
    <p:extLst>
      <p:ext uri="{BB962C8B-B14F-4D97-AF65-F5344CB8AC3E}">
        <p14:creationId xmlns:p14="http://schemas.microsoft.com/office/powerpoint/2010/main" val="6601773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t>«…conclusione che il Congresso ha implicitamente approvato tale prassi…dall’approvazione da parte del Congresso dell’International </a:t>
            </a:r>
            <a:r>
              <a:rPr lang="it-IT" b="1" i="1" dirty="0" err="1" smtClean="0"/>
              <a:t>Claims</a:t>
            </a:r>
            <a:r>
              <a:rPr lang="it-IT" b="1" i="1" dirty="0" smtClean="0"/>
              <a:t> </a:t>
            </a:r>
            <a:r>
              <a:rPr lang="it-IT" b="1" i="1" dirty="0" err="1" smtClean="0"/>
              <a:t>Settlement</a:t>
            </a:r>
            <a:r>
              <a:rPr lang="it-IT" b="1" i="1" dirty="0" smtClean="0"/>
              <a:t> </a:t>
            </a:r>
            <a:r>
              <a:rPr lang="it-IT" b="1" i="1" dirty="0" err="1" smtClean="0"/>
              <a:t>Act</a:t>
            </a:r>
            <a:r>
              <a:rPr lang="it-IT" b="1" i="1" dirty="0" smtClean="0"/>
              <a:t>, 1949…emendato frequentemente per risolvere problemi particolari posti da vari accordi esecutivi, </a:t>
            </a:r>
            <a:r>
              <a:rPr lang="it-IT" b="1" i="1" u="sng" dirty="0" smtClean="0">
                <a:effectLst>
                  <a:outerShdw blurRad="38100" dist="38100" dir="2700000" algn="tl">
                    <a:srgbClr val="000000">
                      <a:alpha val="43137"/>
                    </a:srgbClr>
                  </a:outerShdw>
                </a:effectLst>
              </a:rPr>
              <a:t>DIMOSTRANDO LA RINNOVATA ACCETTAZIONE DEL POTERE DEL PRESIDENTE DI STABILIRE TALI ACCORDI</a:t>
            </a:r>
            <a:r>
              <a:rPr lang="it-IT" b="1" i="1" dirty="0" smtClean="0"/>
              <a:t>.»</a:t>
            </a:r>
            <a:endParaRPr lang="it-IT" b="1" i="1" dirty="0"/>
          </a:p>
        </p:txBody>
      </p:sp>
    </p:spTree>
    <p:extLst>
      <p:ext uri="{BB962C8B-B14F-4D97-AF65-F5344CB8AC3E}">
        <p14:creationId xmlns:p14="http://schemas.microsoft.com/office/powerpoint/2010/main" val="903284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PROBLEMATICHE</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Proposte esecutivo</a:t>
            </a:r>
          </a:p>
          <a:p>
            <a:pPr marL="0" indent="0">
              <a:buNone/>
            </a:pPr>
            <a:r>
              <a:rPr lang="it-IT" dirty="0" smtClean="0"/>
              <a:t>                              Se il Congresso non le respinge</a:t>
            </a:r>
            <a:endParaRPr lang="it-IT" dirty="0"/>
          </a:p>
          <a:p>
            <a:pPr marL="0" indent="0">
              <a:buNone/>
            </a:pPr>
            <a:r>
              <a:rPr lang="it-IT" dirty="0" smtClean="0"/>
              <a:t>           efficaci </a:t>
            </a:r>
          </a:p>
          <a:p>
            <a:pPr marL="0" indent="0">
              <a:buNone/>
            </a:pPr>
            <a:r>
              <a:rPr lang="it-IT" dirty="0"/>
              <a:t> </a:t>
            </a:r>
            <a:r>
              <a:rPr lang="it-IT" dirty="0" smtClean="0"/>
              <a:t>                             Se le Camere le approvano*</a:t>
            </a:r>
          </a:p>
          <a:p>
            <a:pPr marL="0" indent="0">
              <a:buNone/>
            </a:pPr>
            <a:endParaRPr lang="it-IT" dirty="0"/>
          </a:p>
          <a:p>
            <a:pPr marL="0" indent="0">
              <a:buNone/>
            </a:pPr>
            <a:endParaRPr lang="it-IT" dirty="0" smtClean="0"/>
          </a:p>
          <a:p>
            <a:pPr marL="0" indent="0">
              <a:buNone/>
            </a:pPr>
            <a:endParaRPr lang="it-IT" dirty="0"/>
          </a:p>
          <a:p>
            <a:pPr marL="0" indent="0">
              <a:buNone/>
            </a:pPr>
            <a:r>
              <a:rPr lang="it-IT" dirty="0" smtClean="0"/>
              <a:t>*anche singolarmente</a:t>
            </a:r>
            <a:endParaRPr lang="it-IT" dirty="0"/>
          </a:p>
        </p:txBody>
      </p:sp>
      <p:cxnSp>
        <p:nvCxnSpPr>
          <p:cNvPr id="7" name="Connettore 2 6"/>
          <p:cNvCxnSpPr/>
          <p:nvPr/>
        </p:nvCxnSpPr>
        <p:spPr>
          <a:xfrm>
            <a:off x="2075756" y="1988840"/>
            <a:ext cx="0"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flipV="1">
            <a:off x="2771800" y="2564904"/>
            <a:ext cx="504056"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a:off x="2771800" y="3068960"/>
            <a:ext cx="504056"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3110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t>«…Questa Corte ha riconosciuto, in casi precedenti, che il Presidente ha un certo potere di fare accordi esecutivi senza il parere e il consenso del Senato.»</a:t>
            </a:r>
            <a:endParaRPr lang="it-IT" b="1" i="1" dirty="0"/>
          </a:p>
        </p:txBody>
      </p:sp>
    </p:spTree>
    <p:extLst>
      <p:ext uri="{BB962C8B-B14F-4D97-AF65-F5344CB8AC3E}">
        <p14:creationId xmlns:p14="http://schemas.microsoft.com/office/powerpoint/2010/main" val="1219338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«Una prassi non può, in sé, creare un potere, - ma una prassi da lungo tempo stabilita, nota e tacitamente consentita dal Congresso, fa nascere la presunzione che l’atto sia stato adottato con il consenso di questo…»</a:t>
            </a:r>
            <a:endParaRPr lang="it-IT" b="1" i="1" dirty="0"/>
          </a:p>
        </p:txBody>
      </p:sp>
    </p:spTree>
    <p:extLst>
      <p:ext uri="{BB962C8B-B14F-4D97-AF65-F5344CB8AC3E}">
        <p14:creationId xmlns:p14="http://schemas.microsoft.com/office/powerpoint/2010/main" val="36781348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lgn="ctr">
              <a:buNone/>
            </a:pPr>
            <a:endParaRPr lang="it-IT" sz="4000" b="1" i="1" dirty="0" smtClean="0"/>
          </a:p>
          <a:p>
            <a:pPr marL="0" indent="0" algn="ctr">
              <a:buNone/>
            </a:pPr>
            <a:r>
              <a:rPr lang="it-IT" sz="4000" b="1" i="1" dirty="0" smtClean="0"/>
              <a:t>«È comunque importante che il Congresso non abbia disapprovato l’azione intrapresa dal Presidente.»</a:t>
            </a:r>
            <a:endParaRPr lang="it-IT" sz="4000" b="1" i="1" dirty="0"/>
          </a:p>
        </p:txBody>
      </p:sp>
    </p:spTree>
    <p:extLst>
      <p:ext uri="{BB962C8B-B14F-4D97-AF65-F5344CB8AC3E}">
        <p14:creationId xmlns:p14="http://schemas.microsoft.com/office/powerpoint/2010/main" val="30959565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DEI C.D. «EXECUTIVE PRIVILEGES»</a:t>
            </a:r>
            <a:endParaRPr lang="it-IT" dirty="0"/>
          </a:p>
        </p:txBody>
      </p:sp>
      <p:sp>
        <p:nvSpPr>
          <p:cNvPr id="3" name="Segnaposto contenuto 2"/>
          <p:cNvSpPr>
            <a:spLocks noGrp="1"/>
          </p:cNvSpPr>
          <p:nvPr>
            <p:ph idx="1"/>
          </p:nvPr>
        </p:nvSpPr>
        <p:spPr>
          <a:xfrm>
            <a:off x="457200" y="1600200"/>
            <a:ext cx="8229600" cy="5069160"/>
          </a:xfrm>
        </p:spPr>
        <p:txBody>
          <a:bodyPr>
            <a:normAutofit/>
          </a:bodyPr>
          <a:lstStyle/>
          <a:p>
            <a:pPr marL="0" indent="0">
              <a:buNone/>
            </a:pPr>
            <a:r>
              <a:rPr lang="it-IT" sz="2800" dirty="0" smtClean="0"/>
              <a:t>Problematiche della forma di governo presidenziale</a:t>
            </a:r>
          </a:p>
          <a:p>
            <a:pPr marL="0" indent="0">
              <a:buNone/>
            </a:pPr>
            <a:endParaRPr lang="it-IT" sz="2800" dirty="0"/>
          </a:p>
          <a:p>
            <a:pPr marL="0" indent="0">
              <a:buNone/>
            </a:pPr>
            <a:r>
              <a:rPr lang="it-IT" sz="2800" dirty="0" smtClean="0"/>
              <a:t>Sentenza </a:t>
            </a:r>
            <a:r>
              <a:rPr lang="it-IT" sz="2800" b="1" dirty="0" err="1" smtClean="0"/>
              <a:t>United</a:t>
            </a:r>
            <a:r>
              <a:rPr lang="it-IT" sz="2800" b="1" dirty="0" smtClean="0"/>
              <a:t> </a:t>
            </a:r>
            <a:r>
              <a:rPr lang="it-IT" sz="2800" b="1" dirty="0" err="1" smtClean="0"/>
              <a:t>States</a:t>
            </a:r>
            <a:r>
              <a:rPr lang="it-IT" sz="2800" b="1" dirty="0" smtClean="0"/>
              <a:t> v. Nixon</a:t>
            </a:r>
            <a:r>
              <a:rPr lang="it-IT" sz="2800" dirty="0" smtClean="0"/>
              <a:t>. 1974, Corte Suprema</a:t>
            </a:r>
          </a:p>
          <a:p>
            <a:pPr marL="0" indent="0">
              <a:buNone/>
            </a:pPr>
            <a:endParaRPr lang="it-IT" sz="2800" dirty="0"/>
          </a:p>
          <a:p>
            <a:pPr marL="0" indent="0" algn="ctr">
              <a:buNone/>
            </a:pPr>
            <a:r>
              <a:rPr lang="it-IT" sz="2800" dirty="0" smtClean="0"/>
              <a:t>1972, sede del Partito Democratico, </a:t>
            </a:r>
            <a:r>
              <a:rPr lang="it-IT" sz="2800" dirty="0" err="1" smtClean="0"/>
              <a:t>Watergate</a:t>
            </a:r>
            <a:r>
              <a:rPr lang="it-IT" sz="2800" dirty="0" smtClean="0"/>
              <a:t>, Washington</a:t>
            </a:r>
          </a:p>
          <a:p>
            <a:pPr marL="0" indent="0" algn="ctr">
              <a:buNone/>
            </a:pPr>
            <a:r>
              <a:rPr lang="it-IT" sz="2800" dirty="0" smtClean="0"/>
              <a:t>[spionaggio politico]</a:t>
            </a:r>
          </a:p>
          <a:p>
            <a:pPr marL="0" indent="0" algn="ctr">
              <a:buNone/>
            </a:pPr>
            <a:endParaRPr lang="it-IT" sz="2800" dirty="0"/>
          </a:p>
          <a:p>
            <a:pPr marL="0" indent="0" algn="ctr">
              <a:buNone/>
            </a:pPr>
            <a:r>
              <a:rPr lang="it-IT" sz="2800" dirty="0" smtClean="0"/>
              <a:t>Scandalo di </a:t>
            </a:r>
            <a:r>
              <a:rPr lang="it-IT" sz="2800" dirty="0" err="1" smtClean="0"/>
              <a:t>Watergate</a:t>
            </a:r>
            <a:endParaRPr lang="it-IT" sz="2800" dirty="0"/>
          </a:p>
        </p:txBody>
      </p:sp>
      <p:cxnSp>
        <p:nvCxnSpPr>
          <p:cNvPr id="5" name="Connettore 2 4"/>
          <p:cNvCxnSpPr/>
          <p:nvPr/>
        </p:nvCxnSpPr>
        <p:spPr>
          <a:xfrm>
            <a:off x="4499992" y="1988840"/>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499992" y="3068960"/>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p:nvPr/>
        </p:nvCxnSpPr>
        <p:spPr>
          <a:xfrm>
            <a:off x="4499992" y="5013176"/>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62092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pPr marL="0" indent="0">
              <a:buNone/>
            </a:pPr>
            <a:r>
              <a:rPr lang="it-IT" dirty="0" smtClean="0"/>
              <a:t> </a:t>
            </a:r>
            <a:r>
              <a:rPr lang="it-IT" dirty="0" err="1" smtClean="0"/>
              <a:t>Attorney</a:t>
            </a:r>
            <a:r>
              <a:rPr lang="it-IT" dirty="0" smtClean="0"/>
              <a:t> General*      Special Prosecutor</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r>
              <a:rPr lang="it-IT" dirty="0" smtClean="0"/>
              <a:t>Richiese un mandato di comparizione a carico del Presidente </a:t>
            </a:r>
          </a:p>
          <a:p>
            <a:pPr marL="0" indent="0">
              <a:buNone/>
            </a:pPr>
            <a:r>
              <a:rPr lang="it-IT" dirty="0" smtClean="0"/>
              <a:t>Documentazione e nastri relativi allo scandalo</a:t>
            </a:r>
            <a:endParaRPr lang="it-IT" dirty="0"/>
          </a:p>
        </p:txBody>
      </p:sp>
      <p:cxnSp>
        <p:nvCxnSpPr>
          <p:cNvPr id="5" name="Connettore 2 4"/>
          <p:cNvCxnSpPr/>
          <p:nvPr/>
        </p:nvCxnSpPr>
        <p:spPr>
          <a:xfrm>
            <a:off x="3563888" y="764704"/>
            <a:ext cx="648072"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5436096" y="908720"/>
            <a:ext cx="0" cy="43204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ttangolo 7"/>
          <p:cNvSpPr/>
          <p:nvPr/>
        </p:nvSpPr>
        <p:spPr>
          <a:xfrm>
            <a:off x="4211960" y="1340768"/>
            <a:ext cx="3168352" cy="16561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Delegati ampi poteri di indagine per accertare tutte le responsabilità del caso</a:t>
            </a:r>
            <a:endParaRPr lang="it-IT" sz="2400" dirty="0">
              <a:solidFill>
                <a:schemeClr val="tx1"/>
              </a:solidFill>
            </a:endParaRPr>
          </a:p>
        </p:txBody>
      </p:sp>
      <p:sp>
        <p:nvSpPr>
          <p:cNvPr id="9" name="Rettangolo 8"/>
          <p:cNvSpPr/>
          <p:nvPr/>
        </p:nvSpPr>
        <p:spPr>
          <a:xfrm>
            <a:off x="611560" y="1340768"/>
            <a:ext cx="3276364" cy="1656184"/>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smtClean="0">
                <a:solidFill>
                  <a:schemeClr val="tx1"/>
                </a:solidFill>
              </a:rPr>
              <a:t>Ex-consigliere dichiarò che Nixon aveva installato delle microspie nel suo ufficio</a:t>
            </a:r>
            <a:endParaRPr lang="it-IT" sz="2400" dirty="0">
              <a:solidFill>
                <a:schemeClr val="tx1"/>
              </a:solidFill>
            </a:endParaRPr>
          </a:p>
        </p:txBody>
      </p:sp>
      <p:sp>
        <p:nvSpPr>
          <p:cNvPr id="10" name="Parentesi graffa aperta 9"/>
          <p:cNvSpPr/>
          <p:nvPr/>
        </p:nvSpPr>
        <p:spPr>
          <a:xfrm rot="16200000">
            <a:off x="3869923" y="2474895"/>
            <a:ext cx="756083" cy="2088230"/>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2" name="Connettore 2 11"/>
          <p:cNvCxnSpPr/>
          <p:nvPr/>
        </p:nvCxnSpPr>
        <p:spPr>
          <a:xfrm>
            <a:off x="4247964" y="4509120"/>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90697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404664"/>
            <a:ext cx="8229600" cy="5721499"/>
          </a:xfrm>
        </p:spPr>
        <p:txBody>
          <a:bodyPr/>
          <a:lstStyle/>
          <a:p>
            <a:pPr marL="0" indent="0">
              <a:buNone/>
            </a:pPr>
            <a:r>
              <a:rPr lang="it-IT" dirty="0" smtClean="0"/>
              <a:t>Presidente      «privilegio dell’esecutivo»</a:t>
            </a:r>
          </a:p>
          <a:p>
            <a:pPr marL="0" indent="0">
              <a:buNone/>
            </a:pPr>
            <a:endParaRPr lang="it-IT" dirty="0"/>
          </a:p>
          <a:p>
            <a:pPr marL="0" indent="0" algn="ctr">
              <a:buNone/>
            </a:pPr>
            <a:r>
              <a:rPr lang="it-IT" dirty="0" smtClean="0"/>
              <a:t>Separazione dei poteri</a:t>
            </a:r>
          </a:p>
          <a:p>
            <a:pPr marL="0" indent="0" algn="ctr">
              <a:buNone/>
            </a:pPr>
            <a:endParaRPr lang="it-IT" dirty="0"/>
          </a:p>
          <a:p>
            <a:pPr marL="0" indent="0" algn="ctr">
              <a:buNone/>
            </a:pPr>
            <a:r>
              <a:rPr lang="it-IT" u="sng" dirty="0" smtClean="0">
                <a:effectLst>
                  <a:outerShdw blurRad="38100" dist="38100" dir="2700000" algn="tl">
                    <a:srgbClr val="000000">
                      <a:alpha val="43137"/>
                    </a:srgbClr>
                  </a:outerShdw>
                </a:effectLst>
              </a:rPr>
              <a:t>Non fornire informazioni che ritenga riservate e al contempo oggetto di indagini giudiziarie e parlamentari.</a:t>
            </a:r>
          </a:p>
          <a:p>
            <a:pPr marL="0" indent="0" algn="ctr">
              <a:buNone/>
            </a:pPr>
            <a:endParaRPr lang="it-IT" dirty="0" smtClean="0"/>
          </a:p>
          <a:p>
            <a:pPr marL="0" indent="0" algn="ctr">
              <a:buNone/>
            </a:pPr>
            <a:r>
              <a:rPr lang="it-IT" dirty="0" smtClean="0"/>
              <a:t>Rigettata dalla </a:t>
            </a:r>
            <a:r>
              <a:rPr lang="it-IT" dirty="0" err="1" smtClean="0"/>
              <a:t>District</a:t>
            </a:r>
            <a:r>
              <a:rPr lang="it-IT" dirty="0" smtClean="0"/>
              <a:t> Court</a:t>
            </a:r>
            <a:endParaRPr lang="it-IT" dirty="0"/>
          </a:p>
          <a:p>
            <a:pPr marL="0" indent="0" algn="ctr">
              <a:buNone/>
            </a:pPr>
            <a:endParaRPr lang="it-IT" dirty="0"/>
          </a:p>
        </p:txBody>
      </p:sp>
      <p:cxnSp>
        <p:nvCxnSpPr>
          <p:cNvPr id="5" name="Connettore 2 4"/>
          <p:cNvCxnSpPr/>
          <p:nvPr/>
        </p:nvCxnSpPr>
        <p:spPr>
          <a:xfrm>
            <a:off x="2339752" y="764704"/>
            <a:ext cx="504056"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716016" y="908720"/>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4716016" y="206084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716016" y="422108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7814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88640"/>
            <a:ext cx="8229600" cy="6480720"/>
          </a:xfrm>
        </p:spPr>
        <p:txBody>
          <a:bodyPr>
            <a:normAutofit/>
          </a:bodyPr>
          <a:lstStyle/>
          <a:p>
            <a:pPr marL="0" indent="0">
              <a:buNone/>
            </a:pPr>
            <a:r>
              <a:rPr lang="it-IT" sz="2800" dirty="0" smtClean="0"/>
              <a:t>Gli avvocati del Presidente</a:t>
            </a:r>
          </a:p>
          <a:p>
            <a:pPr marL="0" indent="0">
              <a:buNone/>
            </a:pPr>
            <a:endParaRPr lang="it-IT" sz="2800" dirty="0"/>
          </a:p>
          <a:p>
            <a:pPr marL="0" indent="0">
              <a:buNone/>
            </a:pPr>
            <a:r>
              <a:rPr lang="it-IT" sz="2800" dirty="0" smtClean="0"/>
              <a:t>Cercano di adire alla Court of </a:t>
            </a:r>
            <a:r>
              <a:rPr lang="it-IT" sz="2800" dirty="0" err="1" smtClean="0"/>
              <a:t>Appeals</a:t>
            </a:r>
            <a:endParaRPr lang="it-IT" sz="2800" dirty="0" smtClean="0"/>
          </a:p>
          <a:p>
            <a:pPr marL="0" indent="0">
              <a:buNone/>
            </a:pPr>
            <a:endParaRPr lang="it-IT" sz="2800" dirty="0"/>
          </a:p>
          <a:p>
            <a:pPr marL="0" indent="0">
              <a:buNone/>
            </a:pPr>
            <a:endParaRPr lang="it-IT" sz="2800" dirty="0" smtClean="0"/>
          </a:p>
          <a:p>
            <a:pPr marL="0" indent="0" algn="ctr">
              <a:buNone/>
            </a:pPr>
            <a:r>
              <a:rPr lang="it-IT" sz="2800" dirty="0" smtClean="0"/>
              <a:t>Special Prosecutor</a:t>
            </a:r>
          </a:p>
          <a:p>
            <a:pPr marL="0" indent="0" algn="ctr">
              <a:buNone/>
            </a:pPr>
            <a:endParaRPr lang="it-IT" sz="2800" dirty="0"/>
          </a:p>
          <a:p>
            <a:pPr marL="0" indent="0" algn="ctr">
              <a:buNone/>
            </a:pPr>
            <a:r>
              <a:rPr lang="it-IT" sz="2800" dirty="0" smtClean="0"/>
              <a:t>Investe la Corte Suprema</a:t>
            </a:r>
            <a:endParaRPr lang="it-IT" sz="2800" dirty="0"/>
          </a:p>
        </p:txBody>
      </p:sp>
      <p:cxnSp>
        <p:nvCxnSpPr>
          <p:cNvPr id="5" name="Connettore 2 4"/>
          <p:cNvCxnSpPr/>
          <p:nvPr/>
        </p:nvCxnSpPr>
        <p:spPr>
          <a:xfrm>
            <a:off x="4355976" y="476672"/>
            <a:ext cx="36004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CasellaDiTesto 8"/>
          <p:cNvSpPr txBox="1"/>
          <p:nvPr/>
        </p:nvSpPr>
        <p:spPr>
          <a:xfrm>
            <a:off x="4716016" y="5008"/>
            <a:ext cx="3960440" cy="954107"/>
          </a:xfrm>
          <a:prstGeom prst="rect">
            <a:avLst/>
          </a:prstGeom>
          <a:noFill/>
        </p:spPr>
        <p:txBody>
          <a:bodyPr wrap="square" rtlCol="0">
            <a:spAutoFit/>
          </a:bodyPr>
          <a:lstStyle/>
          <a:p>
            <a:r>
              <a:rPr lang="it-IT" sz="2800" dirty="0" smtClean="0"/>
              <a:t>Annullamento del mandato di comparizione</a:t>
            </a:r>
            <a:endParaRPr lang="it-IT" sz="2800" dirty="0"/>
          </a:p>
        </p:txBody>
      </p:sp>
      <p:cxnSp>
        <p:nvCxnSpPr>
          <p:cNvPr id="11" name="Connettore 2 10"/>
          <p:cNvCxnSpPr/>
          <p:nvPr/>
        </p:nvCxnSpPr>
        <p:spPr>
          <a:xfrm>
            <a:off x="2483768" y="692696"/>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Connettore 2 13"/>
          <p:cNvCxnSpPr/>
          <p:nvPr/>
        </p:nvCxnSpPr>
        <p:spPr>
          <a:xfrm flipV="1">
            <a:off x="4355976" y="959116"/>
            <a:ext cx="792088" cy="3816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Parentesi graffa aperta 15"/>
          <p:cNvSpPr/>
          <p:nvPr/>
        </p:nvSpPr>
        <p:spPr>
          <a:xfrm rot="16200000">
            <a:off x="4175956" y="-549444"/>
            <a:ext cx="720080" cy="5796644"/>
          </a:xfrm>
          <a:prstGeom prst="leftBrace">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cxnSp>
        <p:nvCxnSpPr>
          <p:cNvPr id="18" name="Connettore 2 17"/>
          <p:cNvCxnSpPr/>
          <p:nvPr/>
        </p:nvCxnSpPr>
        <p:spPr>
          <a:xfrm>
            <a:off x="4535996" y="3140968"/>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175115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PROBLEMA CENTRALE</a:t>
            </a:r>
            <a:endParaRPr lang="it-IT" dirty="0"/>
          </a:p>
        </p:txBody>
      </p:sp>
      <p:sp>
        <p:nvSpPr>
          <p:cNvPr id="3" name="Segnaposto contenuto 2"/>
          <p:cNvSpPr>
            <a:spLocks noGrp="1"/>
          </p:cNvSpPr>
          <p:nvPr>
            <p:ph idx="1"/>
          </p:nvPr>
        </p:nvSpPr>
        <p:spPr>
          <a:xfrm>
            <a:off x="457200" y="1600200"/>
            <a:ext cx="8229600" cy="4853136"/>
          </a:xfrm>
        </p:spPr>
        <p:txBody>
          <a:bodyPr>
            <a:normAutofit fontScale="92500" lnSpcReduction="10000"/>
          </a:bodyPr>
          <a:lstStyle/>
          <a:p>
            <a:pPr marL="0" indent="0">
              <a:buNone/>
            </a:pPr>
            <a:r>
              <a:rPr lang="it-IT" dirty="0" smtClean="0"/>
              <a:t>Ammissibilità di portare alla Corte Suprema una questione che sembrava attenere a una «intra-</a:t>
            </a:r>
            <a:r>
              <a:rPr lang="it-IT" dirty="0" err="1" smtClean="0"/>
              <a:t>branch</a:t>
            </a:r>
            <a:r>
              <a:rPr lang="it-IT" dirty="0" smtClean="0"/>
              <a:t> dispute»</a:t>
            </a:r>
          </a:p>
          <a:p>
            <a:pPr marL="0" indent="0">
              <a:buNone/>
            </a:pPr>
            <a:endParaRPr lang="it-IT" dirty="0"/>
          </a:p>
          <a:p>
            <a:pPr marL="0" indent="0" algn="ctr">
              <a:buNone/>
            </a:pPr>
            <a:r>
              <a:rPr lang="it-IT" dirty="0" smtClean="0"/>
              <a:t>Special Prosecutor</a:t>
            </a:r>
          </a:p>
          <a:p>
            <a:pPr>
              <a:buBlip>
                <a:blip r:embed="rId2"/>
              </a:buBlip>
            </a:pPr>
            <a:r>
              <a:rPr lang="it-IT" sz="3000" dirty="0" smtClean="0"/>
              <a:t>È</a:t>
            </a:r>
            <a:r>
              <a:rPr lang="it-IT" dirty="0" smtClean="0"/>
              <a:t> un organo amministrativo; </a:t>
            </a:r>
          </a:p>
          <a:p>
            <a:pPr>
              <a:buBlip>
                <a:blip r:embed="rId2"/>
              </a:buBlip>
            </a:pPr>
            <a:r>
              <a:rPr lang="it-IT" dirty="0" smtClean="0"/>
              <a:t>Gerarchicamente ordinato all’interno dell’esecutivo;</a:t>
            </a:r>
          </a:p>
          <a:p>
            <a:pPr>
              <a:buBlip>
                <a:blip r:embed="rId2"/>
              </a:buBlip>
            </a:pPr>
            <a:r>
              <a:rPr lang="it-IT" dirty="0"/>
              <a:t>P</a:t>
            </a:r>
            <a:r>
              <a:rPr lang="it-IT" dirty="0" smtClean="0"/>
              <a:t>oteri delegati specificatamente dal Presidente degli Stati Uniti.</a:t>
            </a:r>
            <a:endParaRPr lang="it-IT" dirty="0"/>
          </a:p>
        </p:txBody>
      </p:sp>
      <p:cxnSp>
        <p:nvCxnSpPr>
          <p:cNvPr id="5" name="Connettore 2 4"/>
          <p:cNvCxnSpPr/>
          <p:nvPr/>
        </p:nvCxnSpPr>
        <p:spPr>
          <a:xfrm>
            <a:off x="4067944" y="2708920"/>
            <a:ext cx="0"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06876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«Qui è in questione se si debba o no produrre la prova che lo Special Prosecutor ritiene rilevante e ammissibile in un procedimento penale prendente. Essa è richiesta da un ufficiale della Branca esecutiva nell’esercizio della sua autorità e viene resistita dal Capo dell’Esecutivo.»</a:t>
            </a:r>
            <a:endParaRPr lang="it-IT" b="1" i="1" dirty="0"/>
          </a:p>
        </p:txBody>
      </p:sp>
    </p:spTree>
    <p:extLst>
      <p:ext uri="{BB962C8B-B14F-4D97-AF65-F5344CB8AC3E}">
        <p14:creationId xmlns:p14="http://schemas.microsoft.com/office/powerpoint/2010/main" val="32670024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«…il fatto che entrambe le parti siano ufficiali della Branca Esecutiva non può essere considerato come una barriera alla </a:t>
            </a:r>
            <a:r>
              <a:rPr lang="it-IT" b="1" i="1" dirty="0" err="1" smtClean="0"/>
              <a:t>giustiziabilità</a:t>
            </a:r>
            <a:r>
              <a:rPr lang="it-IT" b="1" i="1" dirty="0" smtClean="0"/>
              <a:t>.»</a:t>
            </a:r>
            <a:endParaRPr lang="it-IT" b="1" i="1" dirty="0"/>
          </a:p>
        </p:txBody>
      </p:sp>
    </p:spTree>
    <p:extLst>
      <p:ext uri="{BB962C8B-B14F-4D97-AF65-F5344CB8AC3E}">
        <p14:creationId xmlns:p14="http://schemas.microsoft.com/office/powerpoint/2010/main" val="3908971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DUBBI DI COSTITUZIONALITA’</a:t>
            </a:r>
            <a:endParaRPr lang="it-IT" dirty="0"/>
          </a:p>
        </p:txBody>
      </p:sp>
      <p:sp>
        <p:nvSpPr>
          <p:cNvPr id="3" name="Segnaposto contenuto 2"/>
          <p:cNvSpPr>
            <a:spLocks noGrp="1"/>
          </p:cNvSpPr>
          <p:nvPr>
            <p:ph idx="1"/>
          </p:nvPr>
        </p:nvSpPr>
        <p:spPr/>
        <p:txBody>
          <a:bodyPr/>
          <a:lstStyle/>
          <a:p>
            <a:pPr marL="0" indent="0">
              <a:buNone/>
            </a:pPr>
            <a:r>
              <a:rPr lang="it-IT" dirty="0" smtClean="0"/>
              <a:t>1- Veto di un solo ramo del Congresso</a:t>
            </a:r>
          </a:p>
          <a:p>
            <a:pPr marL="0" indent="0">
              <a:buNone/>
            </a:pPr>
            <a:endParaRPr lang="it-IT" dirty="0"/>
          </a:p>
          <a:p>
            <a:pPr marL="0" indent="0">
              <a:buNone/>
            </a:pPr>
            <a:r>
              <a:rPr lang="it-IT" dirty="0" smtClean="0"/>
              <a:t>MA funzione legislativa spetta congiuntamente alle 2 Camere</a:t>
            </a:r>
          </a:p>
          <a:p>
            <a:pPr marL="0" indent="0">
              <a:buNone/>
            </a:pPr>
            <a:r>
              <a:rPr lang="it-IT" dirty="0" smtClean="0"/>
              <a:t>2- «</a:t>
            </a:r>
            <a:r>
              <a:rPr lang="it-IT" dirty="0" err="1" smtClean="0"/>
              <a:t>Presentment</a:t>
            </a:r>
            <a:r>
              <a:rPr lang="it-IT" dirty="0" smtClean="0"/>
              <a:t> </a:t>
            </a:r>
            <a:r>
              <a:rPr lang="it-IT" dirty="0" err="1" smtClean="0"/>
              <a:t>clause</a:t>
            </a:r>
            <a:r>
              <a:rPr lang="it-IT" dirty="0" smtClean="0"/>
              <a:t>»       Progetto di legge </a:t>
            </a:r>
            <a:r>
              <a:rPr lang="it-IT" dirty="0" err="1" smtClean="0"/>
              <a:t>approvat</a:t>
            </a:r>
            <a:r>
              <a:rPr lang="it-IT" dirty="0" smtClean="0"/>
              <a:t>          Presidente</a:t>
            </a:r>
          </a:p>
          <a:p>
            <a:pPr marL="0" indent="0">
              <a:buNone/>
            </a:pPr>
            <a:r>
              <a:rPr lang="it-IT" dirty="0" smtClean="0"/>
              <a:t>3- Contrario alla separazione dei poteri</a:t>
            </a:r>
            <a:endParaRPr lang="it-IT" dirty="0"/>
          </a:p>
        </p:txBody>
      </p:sp>
      <p:cxnSp>
        <p:nvCxnSpPr>
          <p:cNvPr id="5" name="Connettore 2 4"/>
          <p:cNvCxnSpPr/>
          <p:nvPr/>
        </p:nvCxnSpPr>
        <p:spPr>
          <a:xfrm>
            <a:off x="3275856" y="2132856"/>
            <a:ext cx="0" cy="64807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644008" y="4194790"/>
            <a:ext cx="57606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2119184" y="4653136"/>
            <a:ext cx="79208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977251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«L’avvocato del Presidente, come abbiamo notato, interpreta la Costituzione nel senso che essa garantirebbe a privilegio della confidenzialità di tutte le comunicazioni del Presidente.»</a:t>
            </a:r>
            <a:endParaRPr lang="it-IT" b="1" i="1" dirty="0"/>
          </a:p>
        </p:txBody>
      </p:sp>
    </p:spTree>
    <p:extLst>
      <p:ext uri="{BB962C8B-B14F-4D97-AF65-F5344CB8AC3E}">
        <p14:creationId xmlns:p14="http://schemas.microsoft.com/office/powerpoint/2010/main" val="3689976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buNone/>
            </a:pPr>
            <a:endParaRPr lang="it-IT" b="1" i="1" dirty="0" smtClean="0"/>
          </a:p>
          <a:p>
            <a:pPr marL="0" indent="0">
              <a:buNone/>
            </a:pPr>
            <a:r>
              <a:rPr lang="it-IT" b="1" i="1" dirty="0" smtClean="0"/>
              <a:t>«Decidere se una materia sia stata attribuita dalla Costituzione a un’altra branca del governo, o se l’azione di questa branca ecceda i poteri ad essa conferiti, è in se stesso un delicato esercizio di interpretazione costituzionale ed appartiene alla responsabilità di questa Corte quale interprete ultimo della Costituzione.»</a:t>
            </a:r>
            <a:endParaRPr lang="it-IT" b="1" i="1" dirty="0"/>
          </a:p>
        </p:txBody>
      </p:sp>
    </p:spTree>
    <p:extLst>
      <p:ext uri="{BB962C8B-B14F-4D97-AF65-F5344CB8AC3E}">
        <p14:creationId xmlns:p14="http://schemas.microsoft.com/office/powerpoint/2010/main" val="280556193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«[…]il primo è quello della necessità di una protezione delle comunicazioni tra alti ufficiali del governo e coloro che li consigliano e li assistono nell’esercizio dei loro molteplici doveri;</a:t>
            </a:r>
          </a:p>
        </p:txBody>
      </p:sp>
    </p:spTree>
    <p:extLst>
      <p:ext uri="{BB962C8B-B14F-4D97-AF65-F5344CB8AC3E}">
        <p14:creationId xmlns:p14="http://schemas.microsoft.com/office/powerpoint/2010/main" val="20296249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buNone/>
            </a:pPr>
            <a:endParaRPr lang="it-IT" b="1" i="1" dirty="0" smtClean="0"/>
          </a:p>
          <a:p>
            <a:pPr marL="0" indent="0">
              <a:buNone/>
            </a:pPr>
            <a:r>
              <a:rPr lang="it-IT" b="1" i="1" dirty="0" smtClean="0"/>
              <a:t>Il </a:t>
            </a:r>
            <a:r>
              <a:rPr lang="it-IT" b="1" i="1" dirty="0"/>
              <a:t>secondo argomento, […], poggia sulla dottrina </a:t>
            </a:r>
            <a:r>
              <a:rPr lang="it-IT" b="1" i="1" dirty="0" smtClean="0"/>
              <a:t>della separazione dei poteri. Si sostiene che l’indipendenza della Branca Esecutiva nella propria sfera rende il Presidente immune dai mandati di comparizione giudiziari nel corso di un procedimento penale e, pertanto, protegge le comunicazioni presidenziali confidenziali.»</a:t>
            </a:r>
            <a:endParaRPr lang="it-IT" b="1" i="1" dirty="0"/>
          </a:p>
          <a:p>
            <a:pPr marL="0" indent="0">
              <a:buNone/>
            </a:pPr>
            <a:endParaRPr lang="it-IT" dirty="0"/>
          </a:p>
        </p:txBody>
      </p:sp>
    </p:spTree>
    <p:extLst>
      <p:ext uri="{BB962C8B-B14F-4D97-AF65-F5344CB8AC3E}">
        <p14:creationId xmlns:p14="http://schemas.microsoft.com/office/powerpoint/2010/main" val="30290142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 [entrambi i casi] non possono sostenere un privilegio presidenziale assoluto e non qualificano di immunità da immunità procedimenti giudiziari quali che siano le circostanze.» </a:t>
            </a:r>
            <a:endParaRPr lang="it-IT" b="1" i="1" dirty="0"/>
          </a:p>
        </p:txBody>
      </p:sp>
    </p:spTree>
    <p:extLst>
      <p:ext uri="{BB962C8B-B14F-4D97-AF65-F5344CB8AC3E}">
        <p14:creationId xmlns:p14="http://schemas.microsoft.com/office/powerpoint/2010/main" val="1508005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r>
              <a:rPr lang="it-IT" b="1" i="1" dirty="0" smtClean="0"/>
              <a:t>«L’impedimento che un privilegio assoluto e non qualificato porrebbe all’adempimento del dovere primario della Branca Giudiziaria, che è quello di rendere giustizia nei procedimenti penali, sarebbe in evidente conflitto con la funzione delle corti a norma dell’</a:t>
            </a:r>
            <a:r>
              <a:rPr lang="it-IT" b="1" i="1" dirty="0" err="1" smtClean="0"/>
              <a:t>art.III</a:t>
            </a:r>
            <a:r>
              <a:rPr lang="it-IT" b="1" i="1" dirty="0" smtClean="0"/>
              <a:t>.»</a:t>
            </a:r>
            <a:endParaRPr lang="it-IT" b="1" i="1" dirty="0"/>
          </a:p>
        </p:txBody>
      </p:sp>
    </p:spTree>
    <p:extLst>
      <p:ext uri="{BB962C8B-B14F-4D97-AF65-F5344CB8AC3E}">
        <p14:creationId xmlns:p14="http://schemas.microsoft.com/office/powerpoint/2010/main" val="19077251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endParaRPr lang="it-IT" b="1" i="1" dirty="0" smtClean="0"/>
          </a:p>
          <a:p>
            <a:pPr marL="0" indent="0">
              <a:buNone/>
            </a:pPr>
            <a:endParaRPr lang="it-IT" b="1" i="1" dirty="0"/>
          </a:p>
          <a:p>
            <a:pPr marL="0" indent="0">
              <a:buNone/>
            </a:pPr>
            <a:r>
              <a:rPr lang="it-IT" b="1" i="1" dirty="0" smtClean="0"/>
              <a:t>«…essi non intesero che i poteri separati dovessero operare in assoluta indipendenza.»</a:t>
            </a:r>
            <a:endParaRPr lang="it-IT" b="1" i="1" dirty="0"/>
          </a:p>
        </p:txBody>
      </p:sp>
    </p:spTree>
    <p:extLst>
      <p:ext uri="{BB962C8B-B14F-4D97-AF65-F5344CB8AC3E}">
        <p14:creationId xmlns:p14="http://schemas.microsoft.com/office/powerpoint/2010/main" val="328914688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lnSpcReduction="10000"/>
          </a:bodyPr>
          <a:lstStyle/>
          <a:p>
            <a:pPr marL="0" indent="0">
              <a:buNone/>
            </a:pPr>
            <a:endParaRPr lang="it-IT" b="1" i="1" dirty="0" smtClean="0"/>
          </a:p>
          <a:p>
            <a:pPr marL="0" indent="0">
              <a:buNone/>
            </a:pPr>
            <a:r>
              <a:rPr lang="it-IT" b="1" i="1" dirty="0" smtClean="0"/>
              <a:t>«Noi abbiamo scelto di adottare un processo penale basto sul contraddittorio delle parti davanti a una corte. La necessità di sviluppare tutti i fatti nel contraddittorio tra le parti è insieme fondamentale e pregnante. I fini della giustizia penale non verrebbero raggiunti se i giudizi venissero fondati su una presentazione dei fatti parziale o congetturale.»</a:t>
            </a:r>
            <a:endParaRPr lang="it-IT" b="1" i="1" dirty="0"/>
          </a:p>
        </p:txBody>
      </p:sp>
    </p:spTree>
    <p:extLst>
      <p:ext uri="{BB962C8B-B14F-4D97-AF65-F5344CB8AC3E}">
        <p14:creationId xmlns:p14="http://schemas.microsoft.com/office/powerpoint/2010/main" val="97987417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SPOILS SYSTEM</a:t>
            </a:r>
            <a:endParaRPr lang="it-IT" dirty="0"/>
          </a:p>
        </p:txBody>
      </p:sp>
      <p:sp>
        <p:nvSpPr>
          <p:cNvPr id="3" name="Segnaposto contenuto 2"/>
          <p:cNvSpPr>
            <a:spLocks noGrp="1"/>
          </p:cNvSpPr>
          <p:nvPr>
            <p:ph idx="1"/>
          </p:nvPr>
        </p:nvSpPr>
        <p:spPr>
          <a:xfrm>
            <a:off x="457200" y="1600200"/>
            <a:ext cx="8229600" cy="4997152"/>
          </a:xfrm>
          <a:ln>
            <a:solidFill>
              <a:schemeClr val="tx1"/>
            </a:solidFill>
            <a:tailEnd type="arrow"/>
          </a:ln>
        </p:spPr>
        <p:style>
          <a:lnRef idx="1">
            <a:schemeClr val="accent1"/>
          </a:lnRef>
          <a:fillRef idx="0">
            <a:schemeClr val="accent1"/>
          </a:fillRef>
          <a:effectRef idx="0">
            <a:schemeClr val="accent1"/>
          </a:effectRef>
          <a:fontRef idx="minor">
            <a:schemeClr val="tx1"/>
          </a:fontRef>
        </p:style>
        <p:txBody>
          <a:bodyPr>
            <a:normAutofit/>
          </a:bodyPr>
          <a:lstStyle/>
          <a:p>
            <a:pPr marL="0" indent="0">
              <a:buNone/>
            </a:pPr>
            <a:r>
              <a:rPr lang="it-IT" dirty="0" smtClean="0"/>
              <a:t>Sentenza </a:t>
            </a:r>
            <a:r>
              <a:rPr lang="it-IT" b="1" dirty="0" err="1" smtClean="0"/>
              <a:t>Branti</a:t>
            </a:r>
            <a:r>
              <a:rPr lang="it-IT" b="1" dirty="0" smtClean="0"/>
              <a:t> v. </a:t>
            </a:r>
            <a:r>
              <a:rPr lang="it-IT" b="1" dirty="0" err="1" smtClean="0"/>
              <a:t>Finkel</a:t>
            </a:r>
            <a:r>
              <a:rPr lang="it-IT" dirty="0" smtClean="0"/>
              <a:t>, 1980, Corte suprema</a:t>
            </a:r>
          </a:p>
          <a:p>
            <a:pPr marL="0" indent="0" algn="ctr">
              <a:buNone/>
            </a:pPr>
            <a:endParaRPr lang="it-IT" dirty="0" smtClean="0"/>
          </a:p>
          <a:p>
            <a:pPr marL="0" indent="0" algn="ctr">
              <a:buNone/>
            </a:pPr>
            <a:r>
              <a:rPr lang="it-IT" dirty="0" smtClean="0"/>
              <a:t>Sistema delle spoglie</a:t>
            </a:r>
          </a:p>
          <a:p>
            <a:pPr marL="0" indent="0" algn="ctr">
              <a:buNone/>
            </a:pPr>
            <a:endParaRPr lang="it-IT" dirty="0"/>
          </a:p>
          <a:p>
            <a:pPr marL="0" indent="0" algn="ctr">
              <a:buNone/>
            </a:pPr>
            <a:r>
              <a:rPr lang="it-IT" dirty="0" smtClean="0"/>
              <a:t>Partito vittorioso</a:t>
            </a:r>
          </a:p>
          <a:p>
            <a:pPr marL="0" indent="0" algn="ctr">
              <a:buNone/>
            </a:pPr>
            <a:r>
              <a:rPr lang="it-IT" dirty="0" smtClean="0"/>
              <a:t>             </a:t>
            </a:r>
          </a:p>
          <a:p>
            <a:pPr marL="0" indent="0" algn="ctr">
              <a:buNone/>
            </a:pPr>
            <a:r>
              <a:rPr lang="it-IT" dirty="0" smtClean="0"/>
              <a:t>                                       Cariche </a:t>
            </a:r>
          </a:p>
          <a:p>
            <a:pPr marL="0" indent="0" algn="ctr">
              <a:buNone/>
            </a:pPr>
            <a:r>
              <a:rPr lang="it-IT" dirty="0" smtClean="0"/>
              <a:t>                                              amministrative</a:t>
            </a:r>
          </a:p>
          <a:p>
            <a:pPr marL="0" indent="0" algn="ctr">
              <a:buNone/>
            </a:pPr>
            <a:endParaRPr lang="it-IT" dirty="0"/>
          </a:p>
        </p:txBody>
      </p:sp>
      <p:cxnSp>
        <p:nvCxnSpPr>
          <p:cNvPr id="5" name="Connettore 2 4"/>
          <p:cNvCxnSpPr/>
          <p:nvPr/>
        </p:nvCxnSpPr>
        <p:spPr>
          <a:xfrm>
            <a:off x="4572000" y="2132856"/>
            <a:ext cx="0"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583705" y="3356992"/>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flipH="1">
            <a:off x="3347864" y="4509120"/>
            <a:ext cx="1235841"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p:nvPr/>
        </p:nvCxnSpPr>
        <p:spPr>
          <a:xfrm>
            <a:off x="4583705" y="4509120"/>
            <a:ext cx="1284439"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CasellaDiTesto 12"/>
          <p:cNvSpPr txBox="1"/>
          <p:nvPr/>
        </p:nvSpPr>
        <p:spPr>
          <a:xfrm>
            <a:off x="1547664" y="5013176"/>
            <a:ext cx="2160240" cy="1077218"/>
          </a:xfrm>
          <a:prstGeom prst="rect">
            <a:avLst/>
          </a:prstGeom>
          <a:noFill/>
        </p:spPr>
        <p:txBody>
          <a:bodyPr wrap="square" rtlCol="0">
            <a:spAutoFit/>
          </a:bodyPr>
          <a:lstStyle/>
          <a:p>
            <a:pPr algn="ctr"/>
            <a:r>
              <a:rPr lang="it-IT" sz="3200" dirty="0" smtClean="0"/>
              <a:t>Cariche politiche</a:t>
            </a:r>
            <a:endParaRPr lang="it-IT" sz="3200" dirty="0"/>
          </a:p>
        </p:txBody>
      </p:sp>
    </p:spTree>
    <p:extLst>
      <p:ext uri="{BB962C8B-B14F-4D97-AF65-F5344CB8AC3E}">
        <p14:creationId xmlns:p14="http://schemas.microsoft.com/office/powerpoint/2010/main" val="275234385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Prassi criticata        </a:t>
            </a:r>
            <a:endParaRPr lang="it-IT" dirty="0"/>
          </a:p>
        </p:txBody>
      </p:sp>
      <p:cxnSp>
        <p:nvCxnSpPr>
          <p:cNvPr id="5" name="Connettore 2 4"/>
          <p:cNvCxnSpPr/>
          <p:nvPr/>
        </p:nvCxnSpPr>
        <p:spPr>
          <a:xfrm>
            <a:off x="2915816" y="1916832"/>
            <a:ext cx="72008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Rettangolo 6"/>
          <p:cNvSpPr/>
          <p:nvPr/>
        </p:nvSpPr>
        <p:spPr>
          <a:xfrm>
            <a:off x="3635896" y="1628800"/>
            <a:ext cx="3816424" cy="86409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smtClean="0">
                <a:solidFill>
                  <a:schemeClr val="tx1"/>
                </a:solidFill>
              </a:rPr>
              <a:t>Attività del governo complessa e tecnica</a:t>
            </a:r>
            <a:endParaRPr lang="it-IT" sz="2800" dirty="0">
              <a:solidFill>
                <a:schemeClr val="tx1"/>
              </a:solidFill>
            </a:endParaRPr>
          </a:p>
        </p:txBody>
      </p:sp>
      <p:cxnSp>
        <p:nvCxnSpPr>
          <p:cNvPr id="9" name="Connettore 2 8"/>
          <p:cNvCxnSpPr>
            <a:stCxn id="7" idx="2"/>
          </p:cNvCxnSpPr>
          <p:nvPr/>
        </p:nvCxnSpPr>
        <p:spPr>
          <a:xfrm>
            <a:off x="5544108" y="2492896"/>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Rettangolo 9"/>
          <p:cNvSpPr/>
          <p:nvPr/>
        </p:nvSpPr>
        <p:spPr>
          <a:xfrm>
            <a:off x="3635896" y="2996952"/>
            <a:ext cx="4104456" cy="1800200"/>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chemeClr val="tx1"/>
                </a:solidFill>
              </a:rPr>
              <a:t>Competenza da accertare mediante: </a:t>
            </a:r>
          </a:p>
          <a:p>
            <a:pPr marL="285750" indent="-285750">
              <a:buBlip>
                <a:blip r:embed="rId2"/>
              </a:buBlip>
            </a:pPr>
            <a:r>
              <a:rPr lang="it-IT" sz="2000" dirty="0" smtClean="0">
                <a:solidFill>
                  <a:schemeClr val="tx1"/>
                </a:solidFill>
              </a:rPr>
              <a:t>reclutamento presso pubblici uffici;</a:t>
            </a:r>
          </a:p>
          <a:p>
            <a:pPr marL="285750" indent="-285750">
              <a:buBlip>
                <a:blip r:embed="rId2"/>
              </a:buBlip>
            </a:pPr>
            <a:r>
              <a:rPr lang="it-IT" sz="2000" dirty="0" smtClean="0">
                <a:solidFill>
                  <a:schemeClr val="tx1"/>
                </a:solidFill>
              </a:rPr>
              <a:t>avanzamento di carriera;</a:t>
            </a:r>
          </a:p>
          <a:p>
            <a:pPr marL="285750" indent="-285750">
              <a:buBlip>
                <a:blip r:embed="rId2"/>
              </a:buBlip>
            </a:pPr>
            <a:r>
              <a:rPr lang="it-IT" sz="2000" dirty="0" smtClean="0">
                <a:solidFill>
                  <a:schemeClr val="tx1"/>
                </a:solidFill>
              </a:rPr>
              <a:t>esami di ammissione.</a:t>
            </a:r>
            <a:endParaRPr lang="it-IT" sz="2000" dirty="0">
              <a:solidFill>
                <a:schemeClr val="tx1"/>
              </a:solidFill>
            </a:endParaRPr>
          </a:p>
        </p:txBody>
      </p:sp>
    </p:spTree>
    <p:extLst>
      <p:ext uri="{BB962C8B-B14F-4D97-AF65-F5344CB8AC3E}">
        <p14:creationId xmlns:p14="http://schemas.microsoft.com/office/powerpoint/2010/main" val="4164513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IMMIGRATION AND NATURALISATION SERVICE V. CHADHA</a:t>
            </a:r>
            <a:endParaRPr lang="it-IT" sz="2800" dirty="0"/>
          </a:p>
        </p:txBody>
      </p:sp>
      <p:sp>
        <p:nvSpPr>
          <p:cNvPr id="3" name="Segnaposto contenuto 2"/>
          <p:cNvSpPr>
            <a:spLocks noGrp="1"/>
          </p:cNvSpPr>
          <p:nvPr>
            <p:ph idx="1"/>
          </p:nvPr>
        </p:nvSpPr>
        <p:spPr/>
        <p:txBody>
          <a:bodyPr/>
          <a:lstStyle/>
          <a:p>
            <a:pPr marL="0" indent="0">
              <a:buNone/>
            </a:pPr>
            <a:r>
              <a:rPr lang="it-IT" dirty="0" smtClean="0"/>
              <a:t>Corte suprema, 1983        veto legislativo</a:t>
            </a:r>
          </a:p>
          <a:p>
            <a:pPr marL="0" indent="0">
              <a:buNone/>
            </a:pPr>
            <a:endParaRPr lang="it-IT" dirty="0"/>
          </a:p>
          <a:p>
            <a:pPr marL="0" indent="0">
              <a:buNone/>
            </a:pPr>
            <a:r>
              <a:rPr lang="it-IT" dirty="0" smtClean="0"/>
              <a:t>                                             INCOSTITUZIONALE</a:t>
            </a:r>
            <a:endParaRPr lang="it-IT" dirty="0"/>
          </a:p>
        </p:txBody>
      </p:sp>
      <p:cxnSp>
        <p:nvCxnSpPr>
          <p:cNvPr id="5" name="Connettore 2 4"/>
          <p:cNvCxnSpPr/>
          <p:nvPr/>
        </p:nvCxnSpPr>
        <p:spPr>
          <a:xfrm>
            <a:off x="3995936" y="1916832"/>
            <a:ext cx="72008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6084168" y="2060848"/>
            <a:ext cx="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33314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VICENDA</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buNone/>
            </a:pPr>
            <a:r>
              <a:rPr lang="it-IT" dirty="0" smtClean="0"/>
              <a:t>Notifica licenziamento a 2 impiegati,(</a:t>
            </a:r>
            <a:r>
              <a:rPr lang="it-IT" dirty="0" err="1" smtClean="0"/>
              <a:t>assistant</a:t>
            </a:r>
            <a:r>
              <a:rPr lang="it-IT" dirty="0" smtClean="0"/>
              <a:t>)</a:t>
            </a:r>
          </a:p>
          <a:p>
            <a:pPr marL="0" indent="0">
              <a:buNone/>
            </a:pPr>
            <a:endParaRPr lang="it-IT" dirty="0" smtClean="0"/>
          </a:p>
          <a:p>
            <a:pPr marL="0" indent="0" algn="ctr">
              <a:buNone/>
            </a:pPr>
            <a:r>
              <a:rPr lang="it-IT" dirty="0" smtClean="0"/>
              <a:t>Iscritti al partito repubblicano assunti a seguito della vittoria</a:t>
            </a:r>
          </a:p>
          <a:p>
            <a:pPr marL="0" indent="0" algn="ctr">
              <a:buNone/>
            </a:pPr>
            <a:endParaRPr lang="it-IT" dirty="0"/>
          </a:p>
          <a:p>
            <a:pPr marL="0" indent="0" algn="ctr">
              <a:buNone/>
            </a:pPr>
            <a:r>
              <a:rPr lang="it-IT" dirty="0" smtClean="0"/>
              <a:t>In seguito vincono i democratici,(</a:t>
            </a:r>
            <a:r>
              <a:rPr lang="it-IT" dirty="0" err="1" smtClean="0"/>
              <a:t>Branti</a:t>
            </a:r>
            <a:r>
              <a:rPr lang="it-IT" dirty="0" smtClean="0"/>
              <a:t>)</a:t>
            </a:r>
          </a:p>
          <a:p>
            <a:pPr marL="0" indent="0" algn="ctr">
              <a:buNone/>
            </a:pPr>
            <a:endParaRPr lang="it-IT" dirty="0"/>
          </a:p>
          <a:p>
            <a:pPr marL="0" indent="0" algn="ctr">
              <a:buNone/>
            </a:pPr>
            <a:r>
              <a:rPr lang="it-IT" dirty="0" smtClean="0"/>
              <a:t>Licenziati=motivazioni politiche</a:t>
            </a:r>
            <a:endParaRPr lang="it-IT" dirty="0"/>
          </a:p>
        </p:txBody>
      </p:sp>
      <p:cxnSp>
        <p:nvCxnSpPr>
          <p:cNvPr id="5" name="Connettore 2 4"/>
          <p:cNvCxnSpPr/>
          <p:nvPr/>
        </p:nvCxnSpPr>
        <p:spPr>
          <a:xfrm>
            <a:off x="4572000" y="2132856"/>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572000" y="3789040"/>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ttore 2 8"/>
          <p:cNvCxnSpPr/>
          <p:nvPr/>
        </p:nvCxnSpPr>
        <p:spPr>
          <a:xfrm>
            <a:off x="4572000" y="4941168"/>
            <a:ext cx="0" cy="79208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699556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dirty="0" smtClean="0"/>
              <a:t>Illegittimità costituzionale</a:t>
            </a:r>
          </a:p>
          <a:p>
            <a:pPr marL="0" indent="0">
              <a:buNone/>
            </a:pPr>
            <a:r>
              <a:rPr lang="it-IT" dirty="0" smtClean="0"/>
              <a:t>          destituzione da pubblico impiego solo per  motivi politici</a:t>
            </a:r>
          </a:p>
          <a:p>
            <a:pPr marL="0" indent="0">
              <a:buNone/>
            </a:pPr>
            <a:endParaRPr lang="it-IT" dirty="0"/>
          </a:p>
          <a:p>
            <a:pPr marL="0" indent="0" algn="ctr">
              <a:buNone/>
            </a:pPr>
            <a:r>
              <a:rPr lang="it-IT" dirty="0" smtClean="0"/>
              <a:t>Accolto sia in primo grado che in appello</a:t>
            </a:r>
          </a:p>
          <a:p>
            <a:pPr marL="0" indent="0" algn="ctr">
              <a:buNone/>
            </a:pPr>
            <a:endParaRPr lang="it-IT" dirty="0"/>
          </a:p>
          <a:p>
            <a:pPr marL="0" indent="0" algn="ctr">
              <a:buNone/>
            </a:pPr>
            <a:r>
              <a:rPr lang="it-IT" dirty="0" smtClean="0"/>
              <a:t>Corte d’appello respinge il ricorso di </a:t>
            </a:r>
            <a:r>
              <a:rPr lang="it-IT" dirty="0" err="1" smtClean="0"/>
              <a:t>Branti</a:t>
            </a:r>
            <a:endParaRPr lang="it-IT" dirty="0"/>
          </a:p>
        </p:txBody>
      </p:sp>
      <p:cxnSp>
        <p:nvCxnSpPr>
          <p:cNvPr id="5" name="Connettore 4 4"/>
          <p:cNvCxnSpPr/>
          <p:nvPr/>
        </p:nvCxnSpPr>
        <p:spPr>
          <a:xfrm>
            <a:off x="611560" y="2132856"/>
            <a:ext cx="792088" cy="432048"/>
          </a:xfrm>
          <a:prstGeom prst="bentConnector3">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ttore 2 7"/>
          <p:cNvCxnSpPr/>
          <p:nvPr/>
        </p:nvCxnSpPr>
        <p:spPr>
          <a:xfrm>
            <a:off x="4067944" y="2780928"/>
            <a:ext cx="0"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p:nvPr/>
        </p:nvCxnSpPr>
        <p:spPr>
          <a:xfrm>
            <a:off x="4067944" y="4365104"/>
            <a:ext cx="0" cy="64807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620929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rmAutofit/>
          </a:bodyPr>
          <a:lstStyle/>
          <a:p>
            <a:pPr marL="0" indent="0">
              <a:buNone/>
            </a:pPr>
            <a:r>
              <a:rPr lang="it-IT" sz="2800" dirty="0" smtClean="0"/>
              <a:t>Corte suprema NON nega il </a:t>
            </a:r>
            <a:r>
              <a:rPr lang="it-IT" sz="2800" i="1" u="sng" dirty="0" err="1" smtClean="0"/>
              <a:t>political</a:t>
            </a:r>
            <a:r>
              <a:rPr lang="it-IT" sz="2800" i="1" u="sng" dirty="0" smtClean="0"/>
              <a:t> patronage </a:t>
            </a:r>
            <a:r>
              <a:rPr lang="it-IT" sz="2800" i="1" u="sng" dirty="0" err="1" smtClean="0"/>
              <a:t>system</a:t>
            </a:r>
            <a:endParaRPr lang="it-IT" sz="2800" i="1" u="sng" dirty="0" smtClean="0"/>
          </a:p>
          <a:p>
            <a:pPr marL="0" indent="0">
              <a:buNone/>
            </a:pPr>
            <a:endParaRPr lang="it-IT" sz="2800" i="1" u="sng" dirty="0"/>
          </a:p>
          <a:p>
            <a:pPr marL="0" indent="0" algn="ctr">
              <a:buNone/>
            </a:pPr>
            <a:r>
              <a:rPr lang="it-IT" sz="2800" dirty="0" smtClean="0"/>
              <a:t>Amministrazione deve dimostrare che l’affiliazione a un partito sia un requisito</a:t>
            </a:r>
          </a:p>
          <a:p>
            <a:pPr marL="0" indent="0" algn="ctr">
              <a:buNone/>
            </a:pPr>
            <a:endParaRPr lang="it-IT" sz="2800" dirty="0"/>
          </a:p>
          <a:p>
            <a:pPr marL="0" indent="0" algn="ctr">
              <a:buNone/>
            </a:pPr>
            <a:r>
              <a:rPr lang="it-IT" sz="2800" dirty="0" smtClean="0"/>
              <a:t>Per le mansioni di Assistant Public </a:t>
            </a:r>
            <a:r>
              <a:rPr lang="it-IT" sz="2800" dirty="0" err="1" smtClean="0"/>
              <a:t>Defender</a:t>
            </a:r>
            <a:r>
              <a:rPr lang="it-IT" sz="2800" dirty="0" smtClean="0"/>
              <a:t> non è richiesta la fedeltà al partito che governa la Contea</a:t>
            </a:r>
            <a:endParaRPr lang="it-IT" sz="2800" dirty="0"/>
          </a:p>
        </p:txBody>
      </p:sp>
      <p:cxnSp>
        <p:nvCxnSpPr>
          <p:cNvPr id="5" name="Connettore 2 4"/>
          <p:cNvCxnSpPr/>
          <p:nvPr/>
        </p:nvCxnSpPr>
        <p:spPr>
          <a:xfrm>
            <a:off x="4572000" y="2060848"/>
            <a:ext cx="0" cy="5040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4558553" y="3534417"/>
            <a:ext cx="0" cy="576064"/>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61530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CasellaDiTesto 1"/>
          <p:cNvSpPr txBox="1"/>
          <p:nvPr/>
        </p:nvSpPr>
        <p:spPr>
          <a:xfrm>
            <a:off x="2267744" y="980728"/>
            <a:ext cx="5328592" cy="1200329"/>
          </a:xfrm>
          <a:prstGeom prst="rect">
            <a:avLst/>
          </a:prstGeom>
          <a:noFill/>
          <a:ln>
            <a:solidFill>
              <a:schemeClr val="accent1"/>
            </a:solidFill>
          </a:ln>
        </p:spPr>
        <p:txBody>
          <a:bodyPr wrap="square" rtlCol="0">
            <a:spAutoFit/>
          </a:bodyPr>
          <a:lstStyle/>
          <a:p>
            <a:pPr algn="ctr"/>
            <a:r>
              <a:rPr lang="it-IT" sz="3600" b="1" u="sng" dirty="0" smtClean="0">
                <a:solidFill>
                  <a:schemeClr val="bg1"/>
                </a:solidFill>
                <a:latin typeface="+mj-lt"/>
              </a:rPr>
              <a:t>Grazie per la gentile attenzione</a:t>
            </a:r>
            <a:endParaRPr lang="it-IT" sz="3600" b="1" u="sng" dirty="0">
              <a:solidFill>
                <a:schemeClr val="bg1"/>
              </a:solidFill>
              <a:latin typeface="+mj-lt"/>
            </a:endParaRPr>
          </a:p>
        </p:txBody>
      </p:sp>
    </p:spTree>
    <p:extLst>
      <p:ext uri="{BB962C8B-B14F-4D97-AF65-F5344CB8AC3E}">
        <p14:creationId xmlns:p14="http://schemas.microsoft.com/office/powerpoint/2010/main" val="939754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b="1" i="1" dirty="0" smtClean="0"/>
              <a:t>«Norme esplicite e non ambigue della Costituzione prescrivono e definiscono le rispettive funzioni del Congresso e dell’Esecutivo nel processo legislativo»</a:t>
            </a:r>
            <a:endParaRPr lang="it-IT" b="1" i="1" dirty="0"/>
          </a:p>
        </p:txBody>
      </p:sp>
    </p:spTree>
    <p:extLst>
      <p:ext uri="{BB962C8B-B14F-4D97-AF65-F5344CB8AC3E}">
        <p14:creationId xmlns:p14="http://schemas.microsoft.com/office/powerpoint/2010/main" val="3824608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lgn="ctr">
              <a:buNone/>
            </a:pPr>
            <a:r>
              <a:rPr lang="it-IT" b="1" i="1" dirty="0" smtClean="0">
                <a:latin typeface="+mj-lt"/>
              </a:rPr>
              <a:t>«Noi abbiamo recentemente notato che –il principio di separazione dei poteri non era una semplice generalizzazione astratta nella mente dei Costituenti-»</a:t>
            </a:r>
            <a:endParaRPr lang="it-IT" b="1" i="1" dirty="0">
              <a:latin typeface="+mj-lt"/>
            </a:endParaRPr>
          </a:p>
        </p:txBody>
      </p:sp>
    </p:spTree>
    <p:extLst>
      <p:ext uri="{BB962C8B-B14F-4D97-AF65-F5344CB8AC3E}">
        <p14:creationId xmlns:p14="http://schemas.microsoft.com/office/powerpoint/2010/main" val="2867970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pPr marL="0" indent="0">
              <a:buNone/>
            </a:pPr>
            <a:r>
              <a:rPr lang="it-IT" b="1" i="1" dirty="0" smtClean="0">
                <a:latin typeface="+mj-lt"/>
              </a:rPr>
              <a:t>«…era basata sul profondo convincimento dei Costituenti che si dovessero circoscrivere molto attentamente i poteri attribuiti al Congresso…porre un freno alle possibili propensioni, che un particolare Congresso potesse avere, ad approvare misure oppressive, imprevidenti e mal considerate»</a:t>
            </a:r>
            <a:endParaRPr lang="it-IT" b="1" i="1" dirty="0">
              <a:latin typeface="+mj-lt"/>
            </a:endParaRPr>
          </a:p>
        </p:txBody>
      </p:sp>
    </p:spTree>
    <p:extLst>
      <p:ext uri="{BB962C8B-B14F-4D97-AF65-F5344CB8AC3E}">
        <p14:creationId xmlns:p14="http://schemas.microsoft.com/office/powerpoint/2010/main" val="371725729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702</TotalTime>
  <Words>1989</Words>
  <Application>Microsoft Office PowerPoint</Application>
  <PresentationFormat>Presentazione su schermo (4:3)</PresentationFormat>
  <Paragraphs>252</Paragraphs>
  <Slides>63</Slides>
  <Notes>1</Notes>
  <HiddenSlides>0</HiddenSlides>
  <MMClips>0</MMClips>
  <ScaleCrop>false</ScaleCrop>
  <HeadingPairs>
    <vt:vector size="4" baseType="variant">
      <vt:variant>
        <vt:lpstr>Tema</vt:lpstr>
      </vt:variant>
      <vt:variant>
        <vt:i4>1</vt:i4>
      </vt:variant>
      <vt:variant>
        <vt:lpstr>Titoli diapositive</vt:lpstr>
      </vt:variant>
      <vt:variant>
        <vt:i4>63</vt:i4>
      </vt:variant>
    </vt:vector>
  </HeadingPairs>
  <TitlesOfParts>
    <vt:vector size="64" baseType="lpstr">
      <vt:lpstr>Tema di Office</vt:lpstr>
      <vt:lpstr>Presentazione standard di PowerPoint</vt:lpstr>
      <vt:lpstr>GLI STATI UNITI D’AMERICA</vt:lpstr>
      <vt:lpstr>VETO LEGISLATIVO/LEGISLATIVE VETO</vt:lpstr>
      <vt:lpstr>PROBLEMATICHE</vt:lpstr>
      <vt:lpstr>DUBBI DI COSTITUZIONALITA’</vt:lpstr>
      <vt:lpstr>IMMIGRATION AND NATURALISATION SERVICE V. CHADHA</vt:lpstr>
      <vt:lpstr>«Norme esplicite e non ambigue della Costituzione prescrivono e definiscono le rispettive funzioni del Congresso e dell’Esecutivo nel processo legislativo»</vt:lpstr>
      <vt:lpstr>Presentazione standard di PowerPoint</vt:lpstr>
      <vt:lpstr>Presentazione standard di PowerPoint</vt:lpstr>
      <vt:lpstr>Presentazione standard di PowerPoint</vt:lpstr>
      <vt:lpstr>Presentazione standard di PowerPoint</vt:lpstr>
      <vt:lpstr>Presentazione standard di PowerPoint</vt:lpstr>
      <vt:lpstr>CAMERE AGISCONO SEPARATAMENTE:</vt:lpstr>
      <vt:lpstr>Presentazione standard di PowerPoint</vt:lpstr>
      <vt:lpstr>Presentazione standard di PowerPoint</vt:lpstr>
      <vt:lpstr>SEPARAZIONE DEI POTERI E POTERI DI CONTROLLO SULLE SPESE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SEPARAZIONE DEI POTERI E RAPPORTI DI POLITICA ESTERA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DEI C.D. «EXECUTIVE PRIVILEGES»</vt:lpstr>
      <vt:lpstr>Presentazione standard di PowerPoint</vt:lpstr>
      <vt:lpstr>Presentazione standard di PowerPoint</vt:lpstr>
      <vt:lpstr>Presentazione standard di PowerPoint</vt:lpstr>
      <vt:lpstr>PROBLEMA CENTRALE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LO SPOILS SYSTEM</vt:lpstr>
      <vt:lpstr>Presentazione standard di PowerPoint</vt:lpstr>
      <vt:lpstr>VICENDA</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Presidenzialismo</dc:title>
  <dc:creator>Telsib</dc:creator>
  <cp:lastModifiedBy>Telsib</cp:lastModifiedBy>
  <cp:revision>87</cp:revision>
  <dcterms:created xsi:type="dcterms:W3CDTF">2015-03-26T15:07:16Z</dcterms:created>
  <dcterms:modified xsi:type="dcterms:W3CDTF">2015-04-08T16:51:56Z</dcterms:modified>
</cp:coreProperties>
</file>